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57" r:id="rId3"/>
    <p:sldId id="258" r:id="rId4"/>
    <p:sldId id="300" r:id="rId5"/>
    <p:sldId id="259" r:id="rId6"/>
    <p:sldId id="260" r:id="rId7"/>
    <p:sldId id="295" r:id="rId8"/>
    <p:sldId id="262" r:id="rId9"/>
    <p:sldId id="263" r:id="rId10"/>
    <p:sldId id="264" r:id="rId11"/>
    <p:sldId id="304" r:id="rId12"/>
    <p:sldId id="305" r:id="rId13"/>
    <p:sldId id="349" r:id="rId14"/>
    <p:sldId id="306" r:id="rId15"/>
    <p:sldId id="307" r:id="rId16"/>
    <p:sldId id="310" r:id="rId17"/>
    <p:sldId id="311" r:id="rId18"/>
    <p:sldId id="308" r:id="rId19"/>
    <p:sldId id="312" r:id="rId20"/>
    <p:sldId id="301" r:id="rId21"/>
    <p:sldId id="302" r:id="rId22"/>
    <p:sldId id="303" r:id="rId23"/>
    <p:sldId id="313" r:id="rId24"/>
    <p:sldId id="314" r:id="rId25"/>
    <p:sldId id="340" r:id="rId26"/>
    <p:sldId id="315" r:id="rId27"/>
    <p:sldId id="316" r:id="rId28"/>
    <p:sldId id="317" r:id="rId29"/>
    <p:sldId id="318" r:id="rId30"/>
    <p:sldId id="319" r:id="rId31"/>
    <p:sldId id="320" r:id="rId32"/>
    <p:sldId id="322" r:id="rId33"/>
    <p:sldId id="327" r:id="rId34"/>
    <p:sldId id="323" r:id="rId35"/>
    <p:sldId id="324" r:id="rId36"/>
    <p:sldId id="325" r:id="rId37"/>
    <p:sldId id="328" r:id="rId38"/>
    <p:sldId id="342" r:id="rId39"/>
    <p:sldId id="343" r:id="rId40"/>
    <p:sldId id="330" r:id="rId41"/>
    <p:sldId id="348" r:id="rId42"/>
    <p:sldId id="331" r:id="rId43"/>
    <p:sldId id="332" r:id="rId44"/>
    <p:sldId id="333" r:id="rId45"/>
    <p:sldId id="334" r:id="rId46"/>
    <p:sldId id="335" r:id="rId47"/>
    <p:sldId id="344" r:id="rId48"/>
    <p:sldId id="345" r:id="rId49"/>
    <p:sldId id="346" r:id="rId50"/>
    <p:sldId id="347" r:id="rId51"/>
    <p:sldId id="270" r:id="rId52"/>
    <p:sldId id="27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3055641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3508511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1447137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3613668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5" name="Espace réservé du pied de page 4"/>
          <p:cNvSpPr>
            <a:spLocks noGrp="1"/>
          </p:cNvSpPr>
          <p:nvPr>
            <p:ph type="ftr" sz="quarter" idx="11"/>
          </p:nvPr>
        </p:nvSpPr>
        <p:spPr/>
        <p:txBody>
          <a:bodyPr/>
          <a:lstStyle/>
          <a:p>
            <a:endParaRPr lang="en-US" dirty="0"/>
          </a:p>
        </p:txBody>
      </p:sp>
      <p:sp>
        <p:nvSpPr>
          <p:cNvPr id="6" name="Espace réservé du numéro de diapositive 5"/>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2212155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50400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8" name="Espace réservé du pied de page 7"/>
          <p:cNvSpPr>
            <a:spLocks noGrp="1"/>
          </p:cNvSpPr>
          <p:nvPr>
            <p:ph type="ftr" sz="quarter" idx="11"/>
          </p:nvPr>
        </p:nvSpPr>
        <p:spPr/>
        <p:txBody>
          <a:bodyPr/>
          <a:lstStyle/>
          <a:p>
            <a:endParaRPr lang="en-US" dirty="0"/>
          </a:p>
        </p:txBody>
      </p:sp>
      <p:sp>
        <p:nvSpPr>
          <p:cNvPr id="9" name="Espace réservé du numéro de diapositive 8"/>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152248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4" name="Espace réservé du pied de page 3"/>
          <p:cNvSpPr>
            <a:spLocks noGrp="1"/>
          </p:cNvSpPr>
          <p:nvPr>
            <p:ph type="ftr" sz="quarter" idx="11"/>
          </p:nvPr>
        </p:nvSpPr>
        <p:spPr/>
        <p:txBody>
          <a:bodyPr/>
          <a:lstStyle/>
          <a:p>
            <a:endParaRPr lang="en-US" dirty="0"/>
          </a:p>
        </p:txBody>
      </p:sp>
      <p:sp>
        <p:nvSpPr>
          <p:cNvPr id="5" name="Espace réservé du numéro de diapositive 4"/>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3456515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3" name="Espace réservé du pied de page 2"/>
          <p:cNvSpPr>
            <a:spLocks noGrp="1"/>
          </p:cNvSpPr>
          <p:nvPr>
            <p:ph type="ftr" sz="quarter" idx="11"/>
          </p:nvPr>
        </p:nvSpPr>
        <p:spPr/>
        <p:txBody>
          <a:bodyPr/>
          <a:lstStyle/>
          <a:p>
            <a:endParaRPr lang="en-US" dirty="0"/>
          </a:p>
        </p:txBody>
      </p:sp>
      <p:sp>
        <p:nvSpPr>
          <p:cNvPr id="4" name="Espace réservé du numéro de diapositive 3"/>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3653057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2877669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F2B925-24CD-45AD-B0D6-7880016B2133}" type="datetimeFigureOut">
              <a:rPr lang="en-US" smtClean="0"/>
              <a:t>10/5/2022</a:t>
            </a:fld>
            <a:endParaRPr lang="en-US" dirty="0"/>
          </a:p>
        </p:txBody>
      </p:sp>
      <p:sp>
        <p:nvSpPr>
          <p:cNvPr id="6" name="Espace réservé du pied de page 5"/>
          <p:cNvSpPr>
            <a:spLocks noGrp="1"/>
          </p:cNvSpPr>
          <p:nvPr>
            <p:ph type="ftr" sz="quarter" idx="11"/>
          </p:nvPr>
        </p:nvSpPr>
        <p:spPr/>
        <p:txBody>
          <a:bodyPr/>
          <a:lstStyle/>
          <a:p>
            <a:endParaRPr lang="en-US" dirty="0"/>
          </a:p>
        </p:txBody>
      </p:sp>
      <p:sp>
        <p:nvSpPr>
          <p:cNvPr id="7" name="Espace réservé du numéro de diapositive 6"/>
          <p:cNvSpPr>
            <a:spLocks noGrp="1"/>
          </p:cNvSpPr>
          <p:nvPr>
            <p:ph type="sldNum" sz="quarter" idx="12"/>
          </p:nvPr>
        </p:nvSpPr>
        <p:spPr/>
        <p:txBody>
          <a:bodyPr/>
          <a:lstStyle/>
          <a:p>
            <a:fld id="{91457CF5-C7EF-4355-BA4C-B5FA89EF0439}" type="slidenum">
              <a:rPr lang="en-US" smtClean="0"/>
              <a:t>‹N°›</a:t>
            </a:fld>
            <a:endParaRPr lang="en-US" dirty="0"/>
          </a:p>
        </p:txBody>
      </p:sp>
    </p:spTree>
    <p:extLst>
      <p:ext uri="{BB962C8B-B14F-4D97-AF65-F5344CB8AC3E}">
        <p14:creationId xmlns:p14="http://schemas.microsoft.com/office/powerpoint/2010/main" val="136707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2B925-24CD-45AD-B0D6-7880016B2133}" type="datetimeFigureOut">
              <a:rPr lang="en-US" smtClean="0"/>
              <a:t>10/5/2022</a:t>
            </a:fld>
            <a:endParaRPr lang="en-US" dirty="0"/>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57CF5-C7EF-4355-BA4C-B5FA89EF0439}" type="slidenum">
              <a:rPr lang="en-US" smtClean="0"/>
              <a:t>‹N°›</a:t>
            </a:fld>
            <a:endParaRPr lang="en-US" dirty="0"/>
          </a:p>
        </p:txBody>
      </p:sp>
    </p:spTree>
    <p:extLst>
      <p:ext uri="{BB962C8B-B14F-4D97-AF65-F5344CB8AC3E}">
        <p14:creationId xmlns:p14="http://schemas.microsoft.com/office/powerpoint/2010/main" val="10724523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91342" y="2156506"/>
            <a:ext cx="9144000" cy="2387600"/>
          </a:xfrm>
        </p:spPr>
        <p:style>
          <a:lnRef idx="1">
            <a:schemeClr val="accent3"/>
          </a:lnRef>
          <a:fillRef idx="2">
            <a:schemeClr val="accent3"/>
          </a:fillRef>
          <a:effectRef idx="1">
            <a:schemeClr val="accent3"/>
          </a:effectRef>
          <a:fontRef idx="minor">
            <a:schemeClr val="dk1"/>
          </a:fontRef>
        </p:style>
        <p:txBody>
          <a:bodyPr/>
          <a:lstStyle/>
          <a:p>
            <a:r>
              <a:rPr lang="fr-FR" dirty="0"/>
              <a:t>ATTERRISSEURS   </a:t>
            </a:r>
            <a:br>
              <a:rPr lang="fr-FR" dirty="0"/>
            </a:br>
            <a:endParaRPr lang="en-US" dirty="0"/>
          </a:p>
        </p:txBody>
      </p:sp>
    </p:spTree>
    <p:extLst>
      <p:ext uri="{BB962C8B-B14F-4D97-AF65-F5344CB8AC3E}">
        <p14:creationId xmlns:p14="http://schemas.microsoft.com/office/powerpoint/2010/main" val="2287650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5427" y="4671943"/>
            <a:ext cx="668976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La </a:t>
            </a:r>
            <a:r>
              <a:rPr lang="fr-FR" dirty="0"/>
              <a:t>distance qui sépare les axes des trains principaux et du train avant s' appelle </a:t>
            </a:r>
            <a:r>
              <a:rPr lang="fr-FR" dirty="0" smtClean="0"/>
              <a:t>I 'empattement. </a:t>
            </a:r>
            <a:endParaRPr lang="fr-FR" dirty="0"/>
          </a:p>
        </p:txBody>
      </p:sp>
      <p:pic>
        <p:nvPicPr>
          <p:cNvPr id="8" name="Image 7"/>
          <p:cNvPicPr>
            <a:picLocks noChangeAspect="1"/>
          </p:cNvPicPr>
          <p:nvPr/>
        </p:nvPicPr>
        <p:blipFill>
          <a:blip r:embed="rId2"/>
          <a:stretch>
            <a:fillRect/>
          </a:stretch>
        </p:blipFill>
        <p:spPr>
          <a:xfrm>
            <a:off x="7643055" y="4208689"/>
            <a:ext cx="3531131" cy="1778453"/>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3"/>
          <a:stretch>
            <a:fillRect/>
          </a:stretch>
        </p:blipFill>
        <p:spPr>
          <a:xfrm>
            <a:off x="7571771" y="2079171"/>
            <a:ext cx="3602415" cy="146889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435428" y="2572433"/>
            <a:ext cx="668976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distance qui sépare les axes des trains principaux s'appelle la voie</a:t>
            </a:r>
            <a:r>
              <a:rPr lang="fr-FR" dirty="0" smtClean="0"/>
              <a:t>. </a:t>
            </a:r>
            <a:endParaRPr lang="fr-FR" dirty="0"/>
          </a:p>
        </p:txBody>
      </p:sp>
      <p:sp>
        <p:nvSpPr>
          <p:cNvPr id="2" name="ZoneTexte 1"/>
          <p:cNvSpPr txBox="1"/>
          <p:nvPr/>
        </p:nvSpPr>
        <p:spPr>
          <a:xfrm>
            <a:off x="4920344" y="468086"/>
            <a:ext cx="200297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smtClean="0"/>
              <a:t>Atterrisseurs</a:t>
            </a:r>
            <a:endParaRPr lang="en-US" dirty="0"/>
          </a:p>
        </p:txBody>
      </p:sp>
    </p:spTree>
    <p:extLst>
      <p:ext uri="{BB962C8B-B14F-4D97-AF65-F5344CB8AC3E}">
        <p14:creationId xmlns:p14="http://schemas.microsoft.com/office/powerpoint/2010/main" val="40562561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687" y="1490107"/>
            <a:ext cx="6749142"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MA" dirty="0" smtClean="0">
                <a:ea typeface="Calibri" panose="020F0502020204030204" pitchFamily="34" charset="0"/>
                <a:cs typeface="Times New Roman" panose="02020603050405020304" pitchFamily="18" charset="0"/>
              </a:rPr>
              <a:t>La jambe de train est une pièce cylindrique creuse qui est fixée à la structure de l'avion </a:t>
            </a:r>
          </a:p>
          <a:p>
            <a:pPr marL="285750" indent="-285750" algn="just">
              <a:lnSpc>
                <a:spcPct val="150000"/>
              </a:lnSpc>
              <a:spcAft>
                <a:spcPts val="0"/>
              </a:spcAft>
              <a:buFont typeface="Arial" panose="020B0604020202020204" pitchFamily="34" charset="0"/>
              <a:buChar char="•"/>
            </a:pPr>
            <a:r>
              <a:rPr lang="fr-MA" dirty="0" smtClean="0">
                <a:ea typeface="Calibri" panose="020F0502020204030204" pitchFamily="34" charset="0"/>
                <a:cs typeface="Times New Roman" panose="02020603050405020304" pitchFamily="18" charset="0"/>
              </a:rPr>
              <a:t>Sa mobilité autour d'un axe de rotation (généralement </a:t>
            </a:r>
          </a:p>
          <a:p>
            <a:pPr marL="742950" lvl="1" indent="-285750" algn="just">
              <a:lnSpc>
                <a:spcPct val="150000"/>
              </a:lnSpc>
              <a:buFont typeface="Courier New" panose="02070309020205020404" pitchFamily="49" charset="0"/>
              <a:buChar char="o"/>
            </a:pPr>
            <a:r>
              <a:rPr lang="fr-MA" dirty="0" smtClean="0">
                <a:ea typeface="Calibri" panose="020F0502020204030204" pitchFamily="34" charset="0"/>
                <a:cs typeface="Times New Roman" panose="02020603050405020304" pitchFamily="18" charset="0"/>
              </a:rPr>
              <a:t>parallèle à l'axe longitudinal de l'avion pour les trains principaux </a:t>
            </a:r>
          </a:p>
          <a:p>
            <a:pPr marL="742950" lvl="1" indent="-285750" algn="just">
              <a:lnSpc>
                <a:spcPct val="150000"/>
              </a:lnSpc>
              <a:buFont typeface="Courier New" panose="02070309020205020404" pitchFamily="49" charset="0"/>
              <a:buChar char="o"/>
            </a:pPr>
            <a:r>
              <a:rPr lang="fr-MA" dirty="0" smtClean="0">
                <a:ea typeface="Calibri" panose="020F0502020204030204" pitchFamily="34" charset="0"/>
                <a:cs typeface="Times New Roman" panose="02020603050405020304" pitchFamily="18" charset="0"/>
              </a:rPr>
              <a:t>perpendiculaire à cet axe pour les trains avant) </a:t>
            </a:r>
          </a:p>
          <a:p>
            <a:pPr marL="285750" indent="-285750" algn="just">
              <a:lnSpc>
                <a:spcPct val="150000"/>
              </a:lnSpc>
              <a:spcAft>
                <a:spcPts val="0"/>
              </a:spcAft>
              <a:buFont typeface="Arial" panose="020B0604020202020204" pitchFamily="34" charset="0"/>
              <a:buChar char="•"/>
            </a:pPr>
            <a:r>
              <a:rPr lang="fr-MA" dirty="0" smtClean="0">
                <a:ea typeface="Calibri" panose="020F0502020204030204" pitchFamily="34" charset="0"/>
                <a:cs typeface="Times New Roman" panose="02020603050405020304" pitchFamily="18" charset="0"/>
              </a:rPr>
              <a:t>permet la rétraction du train dans le fuselage. </a:t>
            </a:r>
          </a:p>
          <a:p>
            <a:pPr marL="285750" indent="-285750" algn="just">
              <a:lnSpc>
                <a:spcPct val="150000"/>
              </a:lnSpc>
              <a:spcAft>
                <a:spcPts val="0"/>
              </a:spcAft>
              <a:buFont typeface="Arial" panose="020B0604020202020204" pitchFamily="34" charset="0"/>
              <a:buChar char="•"/>
            </a:pPr>
            <a:r>
              <a:rPr lang="fr-MA" dirty="0" smtClean="0">
                <a:ea typeface="Calibri" panose="020F0502020204030204" pitchFamily="34" charset="0"/>
                <a:cs typeface="Times New Roman" panose="02020603050405020304" pitchFamily="18" charset="0"/>
              </a:rPr>
              <a:t>A l'intérieur de la jambe de train est logé le piston de l'amortisseur.- (</a:t>
            </a:r>
          </a:p>
          <a:p>
            <a:pPr marL="285750" indent="-285750" algn="just">
              <a:lnSpc>
                <a:spcPct val="150000"/>
              </a:lnSpc>
              <a:spcAft>
                <a:spcPts val="0"/>
              </a:spcAft>
              <a:buFont typeface="Arial" panose="020B0604020202020204" pitchFamily="34" charset="0"/>
              <a:buChar char="•"/>
            </a:pPr>
            <a:r>
              <a:rPr lang="fr-MA" dirty="0" smtClean="0">
                <a:ea typeface="Calibri" panose="020F0502020204030204" pitchFamily="34" charset="0"/>
                <a:cs typeface="Times New Roman" panose="02020603050405020304" pitchFamily="18" charset="0"/>
              </a:rPr>
              <a:t>l'ensemble forme un dispositif oléopneumatique.</a:t>
            </a:r>
            <a:endParaRPr lang="en-US" dirty="0">
              <a:effectLst/>
              <a:ea typeface="Calibri" panose="020F0502020204030204" pitchFamily="34" charset="0"/>
              <a:cs typeface="Times New Roman" panose="02020603050405020304" pitchFamily="18" charset="0"/>
            </a:endParaRPr>
          </a:p>
        </p:txBody>
      </p:sp>
      <p:sp>
        <p:nvSpPr>
          <p:cNvPr id="5" name="Rectangle 4"/>
          <p:cNvSpPr/>
          <p:nvPr/>
        </p:nvSpPr>
        <p:spPr>
          <a:xfrm>
            <a:off x="2360144" y="510962"/>
            <a:ext cx="5991256" cy="369332"/>
          </a:xfrm>
          <a:prstGeom prst="rect">
            <a:avLst/>
          </a:prstGeom>
        </p:spPr>
        <p:txBody>
          <a:bodyPr wrap="none">
            <a:spAutoFit/>
          </a:bodyPr>
          <a:lstStyle/>
          <a:p>
            <a:pPr lvl="3" algn="just">
              <a:spcBef>
                <a:spcPts val="200"/>
              </a:spcBef>
              <a:spcAft>
                <a:spcPts val="0"/>
              </a:spcAft>
            </a:pPr>
            <a:r>
              <a:rPr lang="fr-MA" b="1" i="1" dirty="0">
                <a:solidFill>
                  <a:srgbClr val="2E74B5"/>
                </a:solidFill>
                <a:ea typeface="Times New Roman" panose="02020603050405020304" pitchFamily="18" charset="0"/>
                <a:cs typeface="Times New Roman" panose="02020603050405020304" pitchFamily="18" charset="0"/>
              </a:rPr>
              <a:t>Jambe principale de </a:t>
            </a:r>
            <a:r>
              <a:rPr lang="fr-MA" b="1" i="1" dirty="0">
                <a:solidFill>
                  <a:srgbClr val="000000"/>
                </a:solidFill>
                <a:ea typeface="Times New Roman" panose="02020603050405020304" pitchFamily="18" charset="0"/>
                <a:cs typeface="Times New Roman" panose="02020603050405020304" pitchFamily="18" charset="0"/>
              </a:rPr>
              <a:t>train</a:t>
            </a:r>
            <a:r>
              <a:rPr lang="fr-MA" b="1" i="1" dirty="0">
                <a:solidFill>
                  <a:srgbClr val="2E74B5"/>
                </a:solidFill>
                <a:ea typeface="Times New Roman" panose="02020603050405020304" pitchFamily="18" charset="0"/>
                <a:cs typeface="Times New Roman" panose="02020603050405020304" pitchFamily="18" charset="0"/>
              </a:rPr>
              <a:t> (main </a:t>
            </a:r>
            <a:r>
              <a:rPr lang="fr-MA" b="1" i="1" dirty="0" err="1">
                <a:solidFill>
                  <a:srgbClr val="2E74B5"/>
                </a:solidFill>
                <a:ea typeface="Times New Roman" panose="02020603050405020304" pitchFamily="18" charset="0"/>
                <a:cs typeface="Times New Roman" panose="02020603050405020304" pitchFamily="18" charset="0"/>
              </a:rPr>
              <a:t>leg</a:t>
            </a:r>
            <a:r>
              <a:rPr lang="fr-MA" b="1" i="1" dirty="0">
                <a:solidFill>
                  <a:srgbClr val="2E74B5"/>
                </a:solidFill>
                <a:ea typeface="Times New Roman" panose="02020603050405020304" pitchFamily="18" charset="0"/>
                <a:cs typeface="Times New Roman" panose="02020603050405020304" pitchFamily="18" charset="0"/>
              </a:rPr>
              <a:t> </a:t>
            </a:r>
            <a:r>
              <a:rPr lang="fr-MA" b="1" i="1" dirty="0" err="1">
                <a:solidFill>
                  <a:srgbClr val="2E74B5"/>
                </a:solidFill>
                <a:ea typeface="Times New Roman" panose="02020603050405020304" pitchFamily="18" charset="0"/>
                <a:cs typeface="Times New Roman" panose="02020603050405020304" pitchFamily="18" charset="0"/>
              </a:rPr>
              <a:t>oleo</a:t>
            </a:r>
            <a:r>
              <a:rPr lang="fr-MA" b="1" i="1" dirty="0">
                <a:solidFill>
                  <a:srgbClr val="2E74B5"/>
                </a:solidFill>
                <a:ea typeface="Times New Roman" panose="02020603050405020304" pitchFamily="18" charset="0"/>
                <a:cs typeface="Times New Roman" panose="02020603050405020304" pitchFamily="18" charset="0"/>
              </a:rPr>
              <a:t> </a:t>
            </a:r>
            <a:r>
              <a:rPr lang="fr-MA" b="1" i="1" dirty="0" err="1">
                <a:solidFill>
                  <a:srgbClr val="2E74B5"/>
                </a:solidFill>
                <a:ea typeface="Times New Roman" panose="02020603050405020304" pitchFamily="18" charset="0"/>
                <a:cs typeface="Times New Roman" panose="02020603050405020304" pitchFamily="18" charset="0"/>
              </a:rPr>
              <a:t>strut</a:t>
            </a:r>
            <a:r>
              <a:rPr lang="fr-MA" b="1" i="1" dirty="0">
                <a:solidFill>
                  <a:srgbClr val="2E74B5"/>
                </a:solidFill>
                <a:ea typeface="Times New Roman" panose="02020603050405020304" pitchFamily="18" charset="0"/>
                <a:cs typeface="Times New Roman" panose="02020603050405020304" pitchFamily="18" charset="0"/>
              </a:rPr>
              <a:t>)</a:t>
            </a:r>
            <a:endParaRPr lang="en-US" b="1" i="1" dirty="0">
              <a:solidFill>
                <a:srgbClr val="2E74B5"/>
              </a:solidFill>
              <a:ea typeface="Times New Roman" panose="02020603050405020304" pitchFamily="18" charset="0"/>
              <a:cs typeface="Times New Roman" panose="02020603050405020304" pitchFamily="18" charset="0"/>
            </a:endParaRPr>
          </a:p>
        </p:txBody>
      </p:sp>
      <p:pic>
        <p:nvPicPr>
          <p:cNvPr id="6" name="Image 5"/>
          <p:cNvPicPr>
            <a:picLocks noChangeAspect="1"/>
          </p:cNvPicPr>
          <p:nvPr/>
        </p:nvPicPr>
        <p:blipFill>
          <a:blip r:embed="rId2"/>
          <a:stretch>
            <a:fillRect/>
          </a:stretch>
        </p:blipFill>
        <p:spPr>
          <a:xfrm>
            <a:off x="7164117" y="1110342"/>
            <a:ext cx="4352058" cy="496388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876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0999" y="2762250"/>
            <a:ext cx="7064829"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Ce </a:t>
            </a:r>
            <a:r>
              <a:rPr lang="fr-FR" dirty="0"/>
              <a:t>vérin permet de « sortir » et de « rentrer » le train. </a:t>
            </a:r>
            <a:endParaRPr lang="fr-FR" dirty="0" smtClean="0"/>
          </a:p>
          <a:p>
            <a:pPr>
              <a:lnSpc>
                <a:spcPct val="150000"/>
              </a:lnSpc>
            </a:pPr>
            <a:r>
              <a:rPr lang="fr-FR" dirty="0" smtClean="0"/>
              <a:t>Selon </a:t>
            </a:r>
            <a:r>
              <a:rPr lang="fr-FR" dirty="0"/>
              <a:t>le type d'avion il peut être actif pour ces deux mouvements on parle alors de vérin de train ou de vérin de manœuvre (ex A310, Mercure)</a:t>
            </a:r>
          </a:p>
          <a:p>
            <a:pPr>
              <a:lnSpc>
                <a:spcPct val="150000"/>
              </a:lnSpc>
            </a:pPr>
            <a:r>
              <a:rPr lang="fr-FR" dirty="0"/>
              <a:t>Sur d'autres avions il n'est actif que sur le mouvement de </a:t>
            </a:r>
            <a:r>
              <a:rPr lang="fr-FR" dirty="0" smtClean="0"/>
              <a:t>«rentrée </a:t>
            </a:r>
            <a:r>
              <a:rPr lang="fr-FR" dirty="0"/>
              <a:t>» du train, on parle lors de vérin de rétraction (ex : A320, B777). La descente du train est alors assurée par sont poids (gravité).</a:t>
            </a:r>
          </a:p>
        </p:txBody>
      </p:sp>
      <p:sp>
        <p:nvSpPr>
          <p:cNvPr id="6" name="Rectangle 5"/>
          <p:cNvSpPr/>
          <p:nvPr/>
        </p:nvSpPr>
        <p:spPr>
          <a:xfrm>
            <a:off x="4125686" y="116154"/>
            <a:ext cx="461554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 de manœuvre ou vérin de </a:t>
            </a:r>
            <a:r>
              <a:rPr lang="fr-FR" dirty="0" smtClean="0"/>
              <a:t>rétraction</a:t>
            </a:r>
          </a:p>
          <a:p>
            <a:pPr algn="ctr"/>
            <a:r>
              <a:rPr lang="fr-FR" dirty="0" smtClean="0"/>
              <a:t> </a:t>
            </a:r>
            <a:r>
              <a:rPr lang="fr-FR" dirty="0"/>
              <a:t>(</a:t>
            </a:r>
            <a:r>
              <a:rPr lang="fr-FR" dirty="0" err="1"/>
              <a:t>Actuating</a:t>
            </a:r>
            <a:r>
              <a:rPr lang="fr-FR" dirty="0"/>
              <a:t> or </a:t>
            </a:r>
            <a:r>
              <a:rPr lang="fr-FR" dirty="0" err="1"/>
              <a:t>retracting</a:t>
            </a:r>
            <a:r>
              <a:rPr lang="fr-FR" dirty="0"/>
              <a:t> </a:t>
            </a:r>
            <a:r>
              <a:rPr lang="fr-FR" dirty="0" err="1"/>
              <a:t>cylinder</a:t>
            </a:r>
            <a:r>
              <a:rPr lang="fr-FR" dirty="0"/>
              <a:t> / </a:t>
            </a:r>
            <a:r>
              <a:rPr lang="fr-FR" dirty="0" err="1"/>
              <a:t>actuator</a:t>
            </a:r>
            <a:r>
              <a:rPr lang="fr-FR" dirty="0"/>
              <a:t>)</a:t>
            </a:r>
          </a:p>
        </p:txBody>
      </p:sp>
      <p:pic>
        <p:nvPicPr>
          <p:cNvPr id="9" name="Espace réservé du contenu 8"/>
          <p:cNvPicPr>
            <a:picLocks noGrp="1" noChangeAspect="1"/>
          </p:cNvPicPr>
          <p:nvPr>
            <p:ph idx="1"/>
          </p:nvPr>
        </p:nvPicPr>
        <p:blipFill>
          <a:blip r:embed="rId2"/>
          <a:stretch>
            <a:fillRect/>
          </a:stretch>
        </p:blipFill>
        <p:spPr>
          <a:xfrm>
            <a:off x="7914594" y="2762250"/>
            <a:ext cx="3590925" cy="4095750"/>
          </a:xfrm>
          <a:prstGeom prst="rect">
            <a:avLst/>
          </a:prstGeom>
        </p:spPr>
        <p:style>
          <a:lnRef idx="2">
            <a:schemeClr val="accent2"/>
          </a:lnRef>
          <a:fillRef idx="1">
            <a:schemeClr val="lt1"/>
          </a:fillRef>
          <a:effectRef idx="0">
            <a:schemeClr val="accent2"/>
          </a:effectRef>
          <a:fontRef idx="minor">
            <a:schemeClr val="dk1"/>
          </a:fontRef>
        </p:style>
      </p:pic>
      <p:pic>
        <p:nvPicPr>
          <p:cNvPr id="9218" name="Picture 2" descr="Train Verin RentreSort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4053" y="661223"/>
            <a:ext cx="2714625" cy="16764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25888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3029" y="1690688"/>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Le vérin est composé </a:t>
            </a:r>
            <a:r>
              <a:rPr lang="fr-FR" dirty="0" smtClean="0"/>
              <a:t>:</a:t>
            </a:r>
          </a:p>
          <a:p>
            <a:pPr algn="just"/>
            <a:r>
              <a:rPr lang="fr-FR" dirty="0" smtClean="0"/>
              <a:t>- </a:t>
            </a:r>
            <a:r>
              <a:rPr lang="fr-FR" dirty="0"/>
              <a:t>d'un </a:t>
            </a:r>
            <a:r>
              <a:rPr lang="fr-FR" dirty="0" smtClean="0"/>
              <a:t>cylindre</a:t>
            </a:r>
          </a:p>
          <a:p>
            <a:pPr algn="just"/>
            <a:r>
              <a:rPr lang="fr-FR" dirty="0" smtClean="0"/>
              <a:t>- </a:t>
            </a:r>
            <a:r>
              <a:rPr lang="fr-FR" dirty="0"/>
              <a:t>d'un </a:t>
            </a:r>
            <a:r>
              <a:rPr lang="fr-FR" dirty="0" smtClean="0"/>
              <a:t>piston</a:t>
            </a:r>
          </a:p>
          <a:p>
            <a:pPr algn="just"/>
            <a:r>
              <a:rPr lang="fr-FR" dirty="0" smtClean="0"/>
              <a:t>- de </a:t>
            </a:r>
            <a:r>
              <a:rPr lang="fr-FR" dirty="0"/>
              <a:t>deux valves calibrées pour le passage de </a:t>
            </a:r>
            <a:r>
              <a:rPr lang="fr-FR" dirty="0" smtClean="0"/>
              <a:t>l'hydraulique.</a:t>
            </a:r>
          </a:p>
          <a:p>
            <a:pPr algn="just"/>
            <a:r>
              <a:rPr lang="fr-FR" dirty="0"/>
              <a:t/>
            </a:r>
            <a:br>
              <a:rPr lang="fr-FR" dirty="0"/>
            </a:br>
            <a:r>
              <a:rPr lang="fr-FR" dirty="0"/>
              <a:t>Lorsque l'orifice A est ouvert pour l'arrivée du fluide hydraulique et l'orifice B pour le retour du fluide hydraulique, la pression ainsi créée déplace la vanne de restriction pour laisser passer le fluide et déplacer le piston (dans ce cas vers la droite). Quand le piston approche de la fin de course, (zone amortissement) il bloque l'orifice principal et le fluide ne peut s'échapper que par la vanne de restriction du débit. Amortissant ainsi la fin de course du piston</a:t>
            </a:r>
            <a:r>
              <a:rPr lang="fr-FR" dirty="0" smtClean="0"/>
              <a:t>.</a:t>
            </a:r>
          </a:p>
          <a:p>
            <a:pPr algn="just"/>
            <a:r>
              <a:rPr lang="fr-FR" dirty="0" smtClean="0"/>
              <a:t>Schéma </a:t>
            </a:r>
            <a:r>
              <a:rPr lang="fr-FR" dirty="0"/>
              <a:t>d'un vérin de manœuvre en phase d'extension à gauche et de rétraction à droite.</a:t>
            </a:r>
            <a:endParaRPr lang="en-US" dirty="0"/>
          </a:p>
        </p:txBody>
      </p:sp>
      <p:pic>
        <p:nvPicPr>
          <p:cNvPr id="10242" name="Picture 2" descr="TrainSchemaVerinJambe.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8832" y="2395180"/>
            <a:ext cx="5385055" cy="2838332"/>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125686" y="116154"/>
            <a:ext cx="461554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 de manœuvre ou vérin de </a:t>
            </a:r>
            <a:r>
              <a:rPr lang="fr-FR" dirty="0" smtClean="0"/>
              <a:t>rétraction</a:t>
            </a:r>
          </a:p>
          <a:p>
            <a:pPr algn="ctr"/>
            <a:r>
              <a:rPr lang="fr-FR" dirty="0" smtClean="0"/>
              <a:t> </a:t>
            </a:r>
            <a:r>
              <a:rPr lang="fr-FR" dirty="0"/>
              <a:t>(</a:t>
            </a:r>
            <a:r>
              <a:rPr lang="fr-FR" dirty="0" err="1"/>
              <a:t>Actuating</a:t>
            </a:r>
            <a:r>
              <a:rPr lang="fr-FR" dirty="0"/>
              <a:t> or </a:t>
            </a:r>
            <a:r>
              <a:rPr lang="fr-FR" dirty="0" err="1"/>
              <a:t>retracting</a:t>
            </a:r>
            <a:r>
              <a:rPr lang="fr-FR" dirty="0"/>
              <a:t> </a:t>
            </a:r>
            <a:r>
              <a:rPr lang="fr-FR" dirty="0" err="1"/>
              <a:t>cylinder</a:t>
            </a:r>
            <a:r>
              <a:rPr lang="fr-FR" dirty="0"/>
              <a:t> / </a:t>
            </a:r>
            <a:r>
              <a:rPr lang="fr-FR" dirty="0" err="1"/>
              <a:t>actuator</a:t>
            </a:r>
            <a:r>
              <a:rPr lang="fr-FR" dirty="0"/>
              <a:t>)</a:t>
            </a:r>
          </a:p>
        </p:txBody>
      </p:sp>
    </p:spTree>
    <p:extLst>
      <p:ext uri="{BB962C8B-B14F-4D97-AF65-F5344CB8AC3E}">
        <p14:creationId xmlns:p14="http://schemas.microsoft.com/office/powerpoint/2010/main" val="2222871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3287" y="1410010"/>
            <a:ext cx="7084331"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46088" indent="-446088" algn="just">
              <a:lnSpc>
                <a:spcPct val="150000"/>
              </a:lnSpc>
              <a:buFont typeface="Arial" panose="020B0604020202020204" pitchFamily="34" charset="0"/>
              <a:buChar char="•"/>
            </a:pPr>
            <a:r>
              <a:rPr lang="fr-FR" dirty="0" smtClean="0"/>
              <a:t>En </a:t>
            </a:r>
            <a:r>
              <a:rPr lang="fr-FR" dirty="0"/>
              <a:t>Anglais l'amortisseur de train est appelé </a:t>
            </a:r>
            <a:r>
              <a:rPr lang="fr-FR" dirty="0" smtClean="0"/>
              <a:t>«</a:t>
            </a:r>
            <a:r>
              <a:rPr lang="fr-FR" dirty="0" err="1" smtClean="0"/>
              <a:t>shock</a:t>
            </a:r>
            <a:r>
              <a:rPr lang="fr-FR" dirty="0" smtClean="0"/>
              <a:t> absorber»</a:t>
            </a:r>
          </a:p>
          <a:p>
            <a:pPr marL="446088" indent="-446088">
              <a:buFont typeface="Arial" panose="020B0604020202020204" pitchFamily="34" charset="0"/>
              <a:buChar char="•"/>
            </a:pPr>
            <a:r>
              <a:rPr lang="fr-FR" dirty="0" smtClean="0"/>
              <a:t>La </a:t>
            </a:r>
            <a:r>
              <a:rPr lang="fr-FR" dirty="0"/>
              <a:t>fonction élasticité est assurée par un fluide compressible, l'azote ; </a:t>
            </a:r>
          </a:p>
          <a:p>
            <a:pPr marL="446088" indent="-446088">
              <a:buFont typeface="Arial" panose="020B0604020202020204" pitchFamily="34" charset="0"/>
              <a:buChar char="•"/>
            </a:pPr>
            <a:r>
              <a:rPr lang="fr-FR" dirty="0"/>
              <a:t>la fonction amortissement est assurée par un fluide incompressible, le liquide hydraulique.</a:t>
            </a:r>
          </a:p>
          <a:p>
            <a:pPr marL="446088" indent="-446088">
              <a:buFont typeface="Arial" panose="020B0604020202020204" pitchFamily="34" charset="0"/>
              <a:buChar char="•"/>
            </a:pPr>
            <a:r>
              <a:rPr lang="fr-FR" dirty="0"/>
              <a:t>A l'impact, l'énergie cinétique due à la vitesse verticale de l'avion est très importante, les amortisseurs doivent absorber au maximum cette énergie et la détruire afin de protéger la structure</a:t>
            </a:r>
            <a:r>
              <a:rPr lang="fr-FR" dirty="0" smtClean="0"/>
              <a:t>. </a:t>
            </a:r>
            <a:r>
              <a:rPr lang="fr-MA" dirty="0" smtClean="0"/>
              <a:t>(dispositif oléopneumatique).</a:t>
            </a:r>
            <a:endParaRPr lang="en-US" dirty="0" smtClean="0"/>
          </a:p>
          <a:p>
            <a:pPr marL="446088" indent="-446088"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La jambe de train et le diaphragme sont solidaires de la structure avion, </a:t>
            </a:r>
          </a:p>
          <a:p>
            <a:pPr marL="446088" indent="-446088"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le piston coulissant est solidaire des roues.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46088" indent="-446088"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Lorsque les roues touchent le sol à l'atterrissage, la jambe de train descend ce qui crée un </a:t>
            </a:r>
            <a:r>
              <a:rPr lang="fr-MA" dirty="0" smtClean="0">
                <a:latin typeface="Calibri" panose="020F0502020204030204" pitchFamily="34" charset="0"/>
                <a:ea typeface="Calibri" panose="020F0502020204030204" pitchFamily="34" charset="0"/>
                <a:cs typeface="Times New Roman" panose="02020603050405020304" pitchFamily="18" charset="0"/>
              </a:rPr>
              <a:t>mouvement </a:t>
            </a:r>
            <a:r>
              <a:rPr lang="fr-MA" dirty="0">
                <a:latin typeface="Calibri" panose="020F0502020204030204" pitchFamily="34" charset="0"/>
                <a:ea typeface="Calibri" panose="020F0502020204030204" pitchFamily="34" charset="0"/>
                <a:cs typeface="Times New Roman" panose="02020603050405020304" pitchFamily="18" charset="0"/>
              </a:rPr>
              <a:t>relatif par rapport au piston d'amortisseur. </a:t>
            </a:r>
            <a:endParaRPr lang="fr-FR" dirty="0"/>
          </a:p>
        </p:txBody>
      </p:sp>
      <p:pic>
        <p:nvPicPr>
          <p:cNvPr id="6" name="Espace réservé du contenu 5" descr="image61"/>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70499" y="1690688"/>
            <a:ext cx="4157472" cy="3425952"/>
          </a:xfrm>
          <a:prstGeom prst="rect">
            <a:avLst/>
          </a:prstGeom>
          <a:ln/>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770210" y="294305"/>
            <a:ext cx="2477408"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Amortisseur </a:t>
            </a:r>
            <a:endParaRPr lang="fr-FR" dirty="0" smtClean="0"/>
          </a:p>
          <a:p>
            <a:pPr algn="ctr"/>
            <a:r>
              <a:rPr lang="fr-FR" dirty="0" smtClean="0"/>
              <a:t>(</a:t>
            </a:r>
            <a:r>
              <a:rPr lang="fr-FR" dirty="0" err="1"/>
              <a:t>shock</a:t>
            </a:r>
            <a:r>
              <a:rPr lang="fr-FR" dirty="0"/>
              <a:t> absorber /piston)</a:t>
            </a:r>
          </a:p>
        </p:txBody>
      </p:sp>
    </p:spTree>
    <p:extLst>
      <p:ext uri="{BB962C8B-B14F-4D97-AF65-F5344CB8AC3E}">
        <p14:creationId xmlns:p14="http://schemas.microsoft.com/office/powerpoint/2010/main" val="2864835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1" y="890672"/>
            <a:ext cx="6988628"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MA" dirty="0" smtClean="0">
                <a:latin typeface="Calibri" panose="020F0502020204030204" pitchFamily="34" charset="0"/>
                <a:ea typeface="Calibri" panose="020F0502020204030204" pitchFamily="34" charset="0"/>
                <a:cs typeface="Times New Roman" panose="02020603050405020304" pitchFamily="18" charset="0"/>
              </a:rPr>
              <a:t>De </a:t>
            </a:r>
            <a:r>
              <a:rPr lang="fr-MA" dirty="0">
                <a:latin typeface="Calibri" panose="020F0502020204030204" pitchFamily="34" charset="0"/>
                <a:ea typeface="Calibri" panose="020F0502020204030204" pitchFamily="34" charset="0"/>
                <a:cs typeface="Times New Roman" panose="02020603050405020304" pitchFamily="18" charset="0"/>
              </a:rPr>
              <a:t>ce fait </a:t>
            </a:r>
            <a:r>
              <a:rPr lang="fr-FR" b="1" dirty="0" smtClean="0">
                <a:solidFill>
                  <a:srgbClr val="000000"/>
                </a:solidFill>
                <a:latin typeface="Arial" panose="020B0604020202020204" pitchFamily="34" charset="0"/>
                <a:ea typeface="Arial" panose="020B0604020202020204" pitchFamily="34" charset="0"/>
                <a:cs typeface="Arial" panose="020B0604020202020204" pitchFamily="34" charset="0"/>
              </a:rPr>
              <a:t>l'azote </a:t>
            </a:r>
            <a:r>
              <a:rPr lang="fr-MA" dirty="0">
                <a:latin typeface="Calibri" panose="020F0502020204030204" pitchFamily="34" charset="0"/>
                <a:ea typeface="Calibri" panose="020F0502020204030204" pitchFamily="34" charset="0"/>
                <a:cs typeface="Times New Roman" panose="02020603050405020304" pitchFamily="18" charset="0"/>
              </a:rPr>
              <a:t>est comprimé, ce </a:t>
            </a:r>
            <a:r>
              <a:rPr lang="fr-FR" b="1" dirty="0">
                <a:solidFill>
                  <a:srgbClr val="000000"/>
                </a:solidFill>
                <a:latin typeface="Arial" panose="020B0604020202020204" pitchFamily="34" charset="0"/>
                <a:ea typeface="Arial" panose="020B0604020202020204" pitchFamily="34" charset="0"/>
                <a:cs typeface="Arial" panose="020B0604020202020204" pitchFamily="34" charset="0"/>
              </a:rPr>
              <a:t>absorbe le choc, </a:t>
            </a:r>
            <a:r>
              <a:rPr lang="fr-MA" dirty="0">
                <a:latin typeface="Calibri" panose="020F0502020204030204" pitchFamily="34" charset="0"/>
                <a:ea typeface="Calibri" panose="020F0502020204030204" pitchFamily="34" charset="0"/>
                <a:cs typeface="Times New Roman" panose="02020603050405020304" pitchFamily="18" charset="0"/>
              </a:rPr>
              <a:t>et le </a:t>
            </a:r>
            <a:r>
              <a:rPr lang="fr-FR" b="1" dirty="0">
                <a:solidFill>
                  <a:srgbClr val="000000"/>
                </a:solidFill>
                <a:latin typeface="Arial" panose="020B0604020202020204" pitchFamily="34" charset="0"/>
                <a:ea typeface="Arial" panose="020B0604020202020204" pitchFamily="34" charset="0"/>
                <a:cs typeface="Arial" panose="020B0604020202020204" pitchFamily="34" charset="0"/>
              </a:rPr>
              <a:t>liquide hydraulique </a:t>
            </a:r>
            <a:r>
              <a:rPr lang="fr-MA" dirty="0">
                <a:latin typeface="Calibri" panose="020F0502020204030204" pitchFamily="34" charset="0"/>
                <a:ea typeface="Calibri" panose="020F0502020204030204" pitchFamily="34" charset="0"/>
                <a:cs typeface="Times New Roman" panose="02020603050405020304" pitchFamily="18" charset="0"/>
              </a:rPr>
              <a:t>est forcé (laminé) au travers d'orifices calibrés de la chambre 3 vers la chambre 2 ce qui </a:t>
            </a:r>
            <a:r>
              <a:rPr lang="fr-FR" b="1" dirty="0">
                <a:solidFill>
                  <a:srgbClr val="000000"/>
                </a:solidFill>
                <a:latin typeface="Arial" panose="020B0604020202020204" pitchFamily="34" charset="0"/>
                <a:ea typeface="Arial" panose="020B0604020202020204" pitchFamily="34" charset="0"/>
                <a:cs typeface="Arial" panose="020B0604020202020204" pitchFamily="34" charset="0"/>
              </a:rPr>
              <a:t>ralentit le mouvement.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Lors de la détente, la jambe de train remonte et est freinée par le liquide hydraulique, qui </a:t>
            </a:r>
            <a:r>
              <a:rPr lang="fr-MA" dirty="0" smtClean="0">
                <a:latin typeface="Calibri" panose="020F0502020204030204" pitchFamily="34" charset="0"/>
                <a:ea typeface="Calibri" panose="020F0502020204030204" pitchFamily="34" charset="0"/>
                <a:cs typeface="Times New Roman" panose="02020603050405020304" pitchFamily="18" charset="0"/>
              </a:rPr>
              <a:t>doit </a:t>
            </a:r>
            <a:r>
              <a:rPr lang="fr-MA" dirty="0">
                <a:latin typeface="Calibri" panose="020F0502020204030204" pitchFamily="34" charset="0"/>
                <a:ea typeface="Calibri" panose="020F0502020204030204" pitchFamily="34" charset="0"/>
                <a:cs typeface="Times New Roman" panose="02020603050405020304" pitchFamily="18" charset="0"/>
              </a:rPr>
              <a:t>passer par des orifices de plus petite section.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Le liquide hydraulique amortit les oscillations verticales de la jambe de train.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fr-MA" b="1" dirty="0">
                <a:latin typeface="Calibri" panose="020F0502020204030204" pitchFamily="34" charset="0"/>
                <a:ea typeface="Calibri" panose="020F0502020204030204" pitchFamily="34" charset="0"/>
                <a:cs typeface="Times New Roman" panose="02020603050405020304" pitchFamily="18" charset="0"/>
              </a:rPr>
              <a:t>L'azote encaisse les impacts, le liquide hydraulique amortit les oscillations.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Des abaques affichés sur chaque jambe de train permettent à la maintenance de vérifier la quantité d'azote présente dans l'amortisseur</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Espace réservé du contenu 5" descr="image61"/>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59179" y="890672"/>
            <a:ext cx="3678500" cy="2951985"/>
          </a:xfrm>
          <a:prstGeom prst="rect">
            <a:avLst/>
          </a:prstGeom>
          <a:ln/>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770210" y="76590"/>
            <a:ext cx="2477408"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Amortisseur </a:t>
            </a:r>
            <a:endParaRPr lang="fr-FR" dirty="0" smtClean="0"/>
          </a:p>
          <a:p>
            <a:pPr algn="ctr"/>
            <a:r>
              <a:rPr lang="fr-FR" dirty="0" smtClean="0"/>
              <a:t>(</a:t>
            </a:r>
            <a:r>
              <a:rPr lang="fr-FR" dirty="0" err="1"/>
              <a:t>shock</a:t>
            </a:r>
            <a:r>
              <a:rPr lang="fr-FR" dirty="0"/>
              <a:t> absorber /piston)</a:t>
            </a:r>
          </a:p>
        </p:txBody>
      </p:sp>
      <p:pic>
        <p:nvPicPr>
          <p:cNvPr id="7" name="Image 6" descr="C:\Cours RAM - ERA\Documents Mermouz\new mermouz\att\1664140784412.jpg"/>
          <p:cNvPicPr/>
          <p:nvPr/>
        </p:nvPicPr>
        <p:blipFill rotWithShape="1">
          <a:blip r:embed="rId3" cstate="print">
            <a:extLst>
              <a:ext uri="{28A0092B-C50C-407E-A947-70E740481C1C}">
                <a14:useLocalDpi xmlns:a14="http://schemas.microsoft.com/office/drawing/2010/main" val="0"/>
              </a:ext>
            </a:extLst>
          </a:blip>
          <a:srcRect l="36058" t="13965" r="8826" b="57082"/>
          <a:stretch/>
        </p:blipFill>
        <p:spPr bwMode="auto">
          <a:xfrm>
            <a:off x="7359179" y="4016783"/>
            <a:ext cx="3678500" cy="274023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25684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486" y="1775107"/>
            <a:ext cx="7119257"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Il </a:t>
            </a:r>
            <a:r>
              <a:rPr lang="fr-FR" dirty="0"/>
              <a:t>est constitué par </a:t>
            </a:r>
            <a:endParaRPr lang="fr-FR" dirty="0" smtClean="0"/>
          </a:p>
          <a:p>
            <a:pPr marL="285750" indent="-285750">
              <a:buFont typeface="Arial" panose="020B0604020202020204" pitchFamily="34" charset="0"/>
              <a:buChar char="•"/>
            </a:pPr>
            <a:r>
              <a:rPr lang="fr-FR" dirty="0" smtClean="0"/>
              <a:t>un </a:t>
            </a:r>
            <a:r>
              <a:rPr lang="fr-FR" dirty="0"/>
              <a:t>cylindre (fût de la jambe de train) </a:t>
            </a:r>
            <a:endParaRPr lang="fr-FR" dirty="0" smtClean="0"/>
          </a:p>
          <a:p>
            <a:pPr marL="285750" indent="-285750">
              <a:buFont typeface="Arial" panose="020B0604020202020204" pitchFamily="34" charset="0"/>
              <a:buChar char="•"/>
            </a:pPr>
            <a:r>
              <a:rPr lang="fr-FR" dirty="0" smtClean="0"/>
              <a:t>un </a:t>
            </a:r>
            <a:r>
              <a:rPr lang="fr-FR" dirty="0"/>
              <a:t>piston solidaire de la roue oblige le fluide hydraulique comprimé entre un piston et un diaphragme à traverser celui-ci, en passant par des orifices calibrés dont l'ouverture est provoquée par la pression du fluide hydraulique.</a:t>
            </a:r>
          </a:p>
          <a:p>
            <a:pPr marL="285750" indent="-285750">
              <a:buFont typeface="Arial" panose="020B0604020202020204" pitchFamily="34" charset="0"/>
              <a:buChar char="•"/>
            </a:pPr>
            <a:r>
              <a:rPr lang="fr-FR" dirty="0"/>
              <a:t>A l'impact, l'absorption de l'énergie doit se faire rapidement pour éviter des charges trop importantes sur la structure,</a:t>
            </a:r>
          </a:p>
          <a:p>
            <a:pPr marL="285750" indent="-285750">
              <a:buFont typeface="Arial" panose="020B0604020202020204" pitchFamily="34" charset="0"/>
              <a:buChar char="•"/>
            </a:pPr>
            <a:r>
              <a:rPr lang="fr-FR" dirty="0"/>
              <a:t>Compression volume gaz = absorption énergie </a:t>
            </a:r>
            <a:r>
              <a:rPr lang="fr-FR" dirty="0" smtClean="0"/>
              <a:t>d'impact</a:t>
            </a:r>
            <a:r>
              <a:rPr lang="fr-FR" dirty="0"/>
              <a:t>.</a:t>
            </a:r>
          </a:p>
          <a:p>
            <a:pPr marL="285750" indent="-285750">
              <a:buFont typeface="Arial" panose="020B0604020202020204" pitchFamily="34" charset="0"/>
              <a:buChar char="•"/>
            </a:pPr>
            <a:r>
              <a:rPr lang="fr-FR" dirty="0"/>
              <a:t>La compression est facilitée par la possibilité d'un transfert rapide du liquide hydraulique de la chambre inférieure (3) à la chambre supérieure (2).</a:t>
            </a:r>
          </a:p>
          <a:p>
            <a:pPr marL="285750" indent="-285750">
              <a:buFont typeface="Arial" panose="020B0604020202020204" pitchFamily="34" charset="0"/>
              <a:buChar char="•"/>
            </a:pPr>
            <a:r>
              <a:rPr lang="fr-FR" dirty="0" smtClean="0"/>
              <a:t>L'élévation </a:t>
            </a:r>
            <a:r>
              <a:rPr lang="fr-FR" dirty="0"/>
              <a:t>de température de la chambre (1) due à la compression du gaz dissipe une partie de l'énergie d'impact</a:t>
            </a:r>
            <a:r>
              <a:rPr lang="fr-FR" dirty="0" smtClean="0"/>
              <a:t>.</a:t>
            </a:r>
            <a:endParaRPr lang="fr-FR" dirty="0"/>
          </a:p>
        </p:txBody>
      </p:sp>
      <p:sp>
        <p:nvSpPr>
          <p:cNvPr id="5" name="Rectangle 4"/>
          <p:cNvSpPr/>
          <p:nvPr/>
        </p:nvSpPr>
        <p:spPr>
          <a:xfrm>
            <a:off x="4712237" y="1099849"/>
            <a:ext cx="29852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Description - Fonctionnement</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7668" y="2097921"/>
            <a:ext cx="4163006" cy="3324689"/>
          </a:xfrm>
        </p:spPr>
      </p:pic>
      <p:sp>
        <p:nvSpPr>
          <p:cNvPr id="7" name="Rectangle 6"/>
          <p:cNvSpPr/>
          <p:nvPr/>
        </p:nvSpPr>
        <p:spPr>
          <a:xfrm>
            <a:off x="4925981" y="286443"/>
            <a:ext cx="255775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a:solidFill>
                  <a:srgbClr val="000000"/>
                </a:solidFill>
                <a:latin typeface="Times New Roman" panose="02020603050405020304" pitchFamily="18" charset="0"/>
                <a:ea typeface="Times New Roman" panose="02020603050405020304" pitchFamily="18" charset="0"/>
              </a:rPr>
              <a:t>Dispositifs amortisseurs</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30913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3" y="1928845"/>
            <a:ext cx="7043057"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compression terminée, sous l'effet de l'énergie de pression emmagasinée par le gaz, l'amortisseur se détend. </a:t>
            </a:r>
          </a:p>
          <a:p>
            <a:pPr marL="285750" indent="-285750" algn="just">
              <a:buFont typeface="Arial" panose="020B0604020202020204" pitchFamily="34" charset="0"/>
              <a:buChar char="•"/>
            </a:pPr>
            <a:r>
              <a:rPr lang="fr-FR" dirty="0"/>
              <a:t>Pour éviter les oscillations, cette détente doit se faire lentement.</a:t>
            </a:r>
          </a:p>
          <a:p>
            <a:pPr marL="285750" indent="-285750" algn="just">
              <a:buFont typeface="Arial" panose="020B0604020202020204" pitchFamily="34" charset="0"/>
              <a:buChar char="•"/>
            </a:pPr>
            <a:r>
              <a:rPr lang="fr-FR" dirty="0"/>
              <a:t>Le mouvement est freiné par des clapets anti-retour du diaphragme qui se ferment et le liquide ne peut passer qu'à travers la rainure calibrée de section variable</a:t>
            </a:r>
            <a:r>
              <a:rPr lang="fr-FR" dirty="0" smtClean="0"/>
              <a:t>.</a:t>
            </a:r>
          </a:p>
          <a:p>
            <a:pPr marL="285750" indent="-285750" algn="just">
              <a:buFont typeface="Arial" panose="020B0604020202020204" pitchFamily="34" charset="0"/>
              <a:buChar char="•"/>
            </a:pPr>
            <a:r>
              <a:rPr lang="fr-FR" dirty="0" smtClean="0"/>
              <a:t>L'élévation </a:t>
            </a:r>
            <a:r>
              <a:rPr lang="fr-FR" dirty="0"/>
              <a:t>de température due au laminage du liquide hydraulique dissipe l'énergie d'impact emmagasinée. </a:t>
            </a:r>
          </a:p>
        </p:txBody>
      </p:sp>
      <p:sp>
        <p:nvSpPr>
          <p:cNvPr id="6" name="Rectangle 5"/>
          <p:cNvSpPr/>
          <p:nvPr/>
        </p:nvSpPr>
        <p:spPr>
          <a:xfrm>
            <a:off x="348343" y="4911481"/>
            <a:ext cx="1130481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Vérification</a:t>
            </a:r>
          </a:p>
          <a:p>
            <a:pPr algn="just"/>
            <a:r>
              <a:rPr lang="fr-FR" dirty="0"/>
              <a:t>La pression de gonflage (azote) peut être rapidement vérifiée par la simple mesure de la course ou débattement de l'amortisseur sous charge. </a:t>
            </a:r>
          </a:p>
        </p:txBody>
      </p:sp>
      <p:pic>
        <p:nvPicPr>
          <p:cNvPr id="7"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80954" y="1141520"/>
            <a:ext cx="4163006" cy="3324689"/>
          </a:xfrm>
        </p:spPr>
      </p:pic>
      <p:sp>
        <p:nvSpPr>
          <p:cNvPr id="8" name="Rectangle 7"/>
          <p:cNvSpPr/>
          <p:nvPr/>
        </p:nvSpPr>
        <p:spPr>
          <a:xfrm>
            <a:off x="4642952" y="381391"/>
            <a:ext cx="255775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a:solidFill>
                  <a:srgbClr val="000000"/>
                </a:solidFill>
                <a:latin typeface="Times New Roman" panose="02020603050405020304" pitchFamily="18" charset="0"/>
                <a:ea typeface="Times New Roman" panose="02020603050405020304" pitchFamily="18" charset="0"/>
              </a:rPr>
              <a:t>Dispositifs amortisseurs</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6777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3376" y="1020471"/>
            <a:ext cx="721722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Fusées </a:t>
            </a:r>
            <a:r>
              <a:rPr lang="fr-FR" b="1" dirty="0"/>
              <a:t>de roues (</a:t>
            </a:r>
            <a:r>
              <a:rPr lang="fr-FR" b="1" dirty="0" err="1"/>
              <a:t>axle</a:t>
            </a:r>
            <a:r>
              <a:rPr lang="fr-FR" b="1" dirty="0"/>
              <a:t>)</a:t>
            </a:r>
          </a:p>
          <a:p>
            <a:r>
              <a:rPr lang="fr-FR" dirty="0"/>
              <a:t>On appelle « fusées » les pièces cylindriques qui supportent les </a:t>
            </a:r>
            <a:r>
              <a:rPr lang="fr-FR" dirty="0" smtClean="0"/>
              <a:t>roues.</a:t>
            </a:r>
          </a:p>
        </p:txBody>
      </p:sp>
      <p:pic>
        <p:nvPicPr>
          <p:cNvPr id="6"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18559" t="22905" r="7362" b="40879"/>
          <a:stretch/>
        </p:blipFill>
        <p:spPr bwMode="auto">
          <a:xfrm rot="10800000">
            <a:off x="8118436" y="176468"/>
            <a:ext cx="3391729" cy="1957131"/>
          </a:xfrm>
          <a:prstGeom prst="rect">
            <a:avLst/>
          </a:prstGeom>
          <a:ln/>
          <a:extLst>
            <a:ext uri="{53640926-AAD7-44D8-BBD7-CCE9431645EC}">
              <a14:shadowObscured xmlns:a14="http://schemas.microsoft.com/office/drawing/2010/main"/>
            </a:ext>
          </a:extLst>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53376" y="1868833"/>
            <a:ext cx="7217228"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dirty="0"/>
              <a:t>Balancier (bogie </a:t>
            </a:r>
            <a:r>
              <a:rPr lang="fr-FR" b="1" dirty="0" err="1"/>
              <a:t>beam</a:t>
            </a:r>
            <a:r>
              <a:rPr lang="fr-FR" b="1" dirty="0"/>
              <a:t>)</a:t>
            </a:r>
          </a:p>
          <a:p>
            <a:pPr marL="285750" indent="-285750">
              <a:lnSpc>
                <a:spcPct val="150000"/>
              </a:lnSpc>
              <a:buFont typeface="Arial" panose="020B0604020202020204" pitchFamily="34" charset="0"/>
              <a:buChar char="•"/>
            </a:pPr>
            <a:r>
              <a:rPr lang="fr-FR" dirty="0"/>
              <a:t>Lorsqu'un train comporte plus de deux roues, il est du type « boggie ». </a:t>
            </a:r>
            <a:endParaRPr lang="fr-FR" dirty="0" smtClean="0"/>
          </a:p>
          <a:p>
            <a:pPr marL="285750" indent="-285750">
              <a:lnSpc>
                <a:spcPct val="150000"/>
              </a:lnSpc>
              <a:buFont typeface="Arial" panose="020B0604020202020204" pitchFamily="34" charset="0"/>
              <a:buChar char="•"/>
            </a:pPr>
            <a:r>
              <a:rPr lang="fr-FR" dirty="0" smtClean="0"/>
              <a:t>A </a:t>
            </a:r>
            <a:r>
              <a:rPr lang="fr-FR" dirty="0"/>
              <a:t>la base du piston d'amortisseur est fixé un arbre longitudinal qui supporte les fusées de roues à ses extrémités c'est le balancier.</a:t>
            </a:r>
          </a:p>
          <a:p>
            <a:pPr marL="285750" indent="-285750">
              <a:lnSpc>
                <a:spcPct val="150000"/>
              </a:lnSpc>
              <a:buFont typeface="Arial" panose="020B0604020202020204" pitchFamily="34" charset="0"/>
              <a:buChar char="•"/>
            </a:pPr>
            <a:r>
              <a:rPr lang="fr-FR" dirty="0"/>
              <a:t>Lorsqu'un train ne comporte que deux roues il n'y a pas de balancier. Ce montage est appelé « diabolo ». C'est le cas des trains avant et de certains trains principaux.</a:t>
            </a:r>
          </a:p>
        </p:txBody>
      </p:sp>
      <p:sp>
        <p:nvSpPr>
          <p:cNvPr id="8" name="Rectangle 7"/>
          <p:cNvSpPr/>
          <p:nvPr/>
        </p:nvSpPr>
        <p:spPr>
          <a:xfrm>
            <a:off x="2944723" y="208735"/>
            <a:ext cx="203453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Fusées &amp; Balancier </a:t>
            </a:r>
            <a:endParaRPr lang="en-US"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436" y="4626749"/>
            <a:ext cx="3391729" cy="2154557"/>
          </a:xfrm>
          <a:prstGeom prst="rect">
            <a:avLst/>
          </a:prstGeom>
        </p:spPr>
        <p:style>
          <a:lnRef idx="2">
            <a:schemeClr val="accent2"/>
          </a:lnRef>
          <a:fillRef idx="1">
            <a:schemeClr val="lt1"/>
          </a:fillRef>
          <a:effectRef idx="0">
            <a:schemeClr val="accent2"/>
          </a:effectRef>
          <a:fontRef idx="minor">
            <a:schemeClr val="dk1"/>
          </a:fontRef>
        </p:style>
      </p:pic>
      <p:pic>
        <p:nvPicPr>
          <p:cNvPr id="10" name="Picture 2" descr="Train photo atterrissage 3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8437" y="2253343"/>
            <a:ext cx="3391729" cy="2188843"/>
          </a:xfrm>
          <a:prstGeom prst="rect">
            <a:avLst/>
          </a:prstGeom>
          <a:extLst/>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353376" y="5148257"/>
            <a:ext cx="721722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Barres </a:t>
            </a:r>
            <a:r>
              <a:rPr lang="fr-FR" b="1" dirty="0"/>
              <a:t>de réaction de freinage</a:t>
            </a:r>
            <a:r>
              <a:rPr lang="fr-FR" dirty="0"/>
              <a:t> : assurent la liaison entre chaque bloc frein et le fût à qui elles transmettent les efforts dus au couple de freinage</a:t>
            </a:r>
            <a:r>
              <a:rPr lang="fr-FR" dirty="0" smtClean="0"/>
              <a:t>.</a:t>
            </a:r>
            <a:endParaRPr lang="fr-FR" dirty="0"/>
          </a:p>
        </p:txBody>
      </p:sp>
    </p:spTree>
    <p:extLst>
      <p:ext uri="{BB962C8B-B14F-4D97-AF65-F5344CB8AC3E}">
        <p14:creationId xmlns:p14="http://schemas.microsoft.com/office/powerpoint/2010/main" val="16366037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229" y="1475558"/>
            <a:ext cx="6096000" cy="44467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200000"/>
              </a:lnSpc>
              <a:buFont typeface="Arial" panose="020B0604020202020204" pitchFamily="34" charset="0"/>
              <a:buChar char="•"/>
            </a:pPr>
            <a:r>
              <a:rPr lang="fr-FR" dirty="0" smtClean="0"/>
              <a:t>En </a:t>
            </a:r>
            <a:r>
              <a:rPr lang="fr-FR" dirty="0"/>
              <a:t>vol, les amortisseurs de tangage positionnent les balanciers par rapport aux jambes des trains (tilt), selon un angle défini. Au sol, il absorbe les oscillations du balancier</a:t>
            </a:r>
            <a:r>
              <a:rPr lang="fr-FR" dirty="0" smtClean="0"/>
              <a:t>.</a:t>
            </a:r>
          </a:p>
          <a:p>
            <a:pPr marL="285750" indent="-285750">
              <a:lnSpc>
                <a:spcPct val="200000"/>
              </a:lnSpc>
              <a:buFont typeface="Arial" panose="020B0604020202020204" pitchFamily="34" charset="0"/>
              <a:buChar char="•"/>
            </a:pPr>
            <a:r>
              <a:rPr lang="fr-FR" dirty="0"/>
              <a:t>Au nombre d'un ou deux par boggie. </a:t>
            </a:r>
          </a:p>
          <a:p>
            <a:pPr marL="285750" indent="-285750">
              <a:lnSpc>
                <a:spcPct val="200000"/>
              </a:lnSpc>
              <a:buFont typeface="Arial" panose="020B0604020202020204" pitchFamily="34" charset="0"/>
              <a:buChar char="•"/>
            </a:pPr>
            <a:r>
              <a:rPr lang="fr-FR" dirty="0" smtClean="0"/>
              <a:t>Sur </a:t>
            </a:r>
            <a:r>
              <a:rPr lang="fr-FR" dirty="0"/>
              <a:t>certains avions équipés de balanciers dont le « tilt » varie pendant les manœuvres des trains (A330, B777...) cet équipement peut être appelé « contrefiche hydraulique (</a:t>
            </a:r>
            <a:r>
              <a:rPr lang="fr-FR" dirty="0" err="1"/>
              <a:t>hydraulic</a:t>
            </a:r>
            <a:r>
              <a:rPr lang="fr-FR" dirty="0"/>
              <a:t> </a:t>
            </a:r>
            <a:r>
              <a:rPr lang="fr-FR" dirty="0" err="1"/>
              <a:t>strut</a:t>
            </a:r>
            <a:r>
              <a:rPr lang="fr-FR" dirty="0"/>
              <a:t>). </a:t>
            </a:r>
          </a:p>
        </p:txBody>
      </p:sp>
      <p:sp>
        <p:nvSpPr>
          <p:cNvPr id="6" name="Rectangle 5"/>
          <p:cNvSpPr/>
          <p:nvPr/>
        </p:nvSpPr>
        <p:spPr>
          <a:xfrm>
            <a:off x="4639578" y="262916"/>
            <a:ext cx="2556918"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Amortisseurs de tangage </a:t>
            </a:r>
            <a:endParaRPr lang="fr-FR" dirty="0" smtClean="0"/>
          </a:p>
          <a:p>
            <a:pPr algn="ctr"/>
            <a:r>
              <a:rPr lang="fr-FR" dirty="0" smtClean="0"/>
              <a:t>(</a:t>
            </a:r>
            <a:r>
              <a:rPr lang="fr-FR" dirty="0"/>
              <a:t>bogie pitch trimmer)</a:t>
            </a:r>
          </a:p>
        </p:txBody>
      </p:sp>
      <p:pic>
        <p:nvPicPr>
          <p:cNvPr id="7" name="Espace réservé du contenu 6"/>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25626" y="675045"/>
            <a:ext cx="3981033" cy="3023878"/>
          </a:xfrm>
          <a:prstGeom prst="rect">
            <a:avLst/>
          </a:prstGeom>
          <a:noFill/>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5626" y="3897406"/>
            <a:ext cx="4135003" cy="26267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02769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97224" y="1774233"/>
            <a:ext cx="6281057"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 rôle des atterrisseurs est d'assurer :</a:t>
            </a:r>
          </a:p>
          <a:p>
            <a:pPr marL="285750" indent="-285750">
              <a:lnSpc>
                <a:spcPct val="150000"/>
              </a:lnSpc>
              <a:buFont typeface="Arial" panose="020B0604020202020204" pitchFamily="34" charset="0"/>
              <a:buChar char="•"/>
            </a:pPr>
            <a:r>
              <a:rPr lang="fr-FR" dirty="0" smtClean="0"/>
              <a:t>la prise de contact avion / sol lors de l'atterrissage</a:t>
            </a:r>
          </a:p>
          <a:p>
            <a:pPr marL="285750" indent="-285750">
              <a:lnSpc>
                <a:spcPct val="150000"/>
              </a:lnSpc>
              <a:buFont typeface="Arial" panose="020B0604020202020204" pitchFamily="34" charset="0"/>
              <a:buChar char="•"/>
            </a:pPr>
            <a:r>
              <a:rPr lang="fr-FR" dirty="0" smtClean="0"/>
              <a:t>absorber l'énergie cinétique due à la  vitesse verticale de l'avion à l'impact (3 m/s);</a:t>
            </a:r>
          </a:p>
          <a:p>
            <a:pPr marL="285750" indent="-285750">
              <a:lnSpc>
                <a:spcPct val="150000"/>
              </a:lnSpc>
              <a:buFont typeface="Arial" panose="020B0604020202020204" pitchFamily="34" charset="0"/>
              <a:buChar char="•"/>
            </a:pPr>
            <a:r>
              <a:rPr lang="fr-FR" dirty="0" smtClean="0"/>
              <a:t> le freinage au sol à l'atterrissage ou lors d'un arrêt décollage par absorption de l'énergie cinétique horizontale ;   </a:t>
            </a:r>
          </a:p>
          <a:p>
            <a:pPr marL="285750" indent="-285750">
              <a:lnSpc>
                <a:spcPct val="150000"/>
              </a:lnSpc>
              <a:buFont typeface="Arial" panose="020B0604020202020204" pitchFamily="34" charset="0"/>
              <a:buChar char="•"/>
            </a:pPr>
            <a:r>
              <a:rPr lang="fr-FR" dirty="0" smtClean="0"/>
              <a:t> les opérations de roulage, de suspension souple, de stabilité et de maniabilité au sol.</a:t>
            </a:r>
            <a:endParaRPr lang="fr-FR" dirty="0"/>
          </a:p>
        </p:txBody>
      </p:sp>
      <p:sp>
        <p:nvSpPr>
          <p:cNvPr id="12" name="Rectangle 11"/>
          <p:cNvSpPr/>
          <p:nvPr/>
        </p:nvSpPr>
        <p:spPr>
          <a:xfrm>
            <a:off x="5317723" y="297273"/>
            <a:ext cx="180504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ATTERRISSEURS   </a:t>
            </a:r>
          </a:p>
        </p:txBody>
      </p:sp>
      <p:pic>
        <p:nvPicPr>
          <p:cNvPr id="1026" name="Picture 2" descr="vionAirbus A330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675" y="957866"/>
            <a:ext cx="4209908" cy="1920772"/>
          </a:xfrm>
          <a:prstGeom prst="rect">
            <a:avLst/>
          </a:prstGeom>
        </p:spPr>
        <p:style>
          <a:lnRef idx="2">
            <a:schemeClr val="accent2"/>
          </a:lnRef>
          <a:fillRef idx="1">
            <a:schemeClr val="lt1"/>
          </a:fillRef>
          <a:effectRef idx="0">
            <a:schemeClr val="accent2"/>
          </a:effectRef>
          <a:fontRef idx="minor">
            <a:schemeClr val="dk1"/>
          </a:fontRef>
        </p:style>
      </p:pic>
      <p:pic>
        <p:nvPicPr>
          <p:cNvPr id="1028" name="Picture 4" descr="Photo Train A38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675" y="3375515"/>
            <a:ext cx="4209908" cy="282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302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22202" t="12973" r="21015" b="17362"/>
          <a:stretch/>
        </p:blipFill>
        <p:spPr bwMode="auto">
          <a:xfrm>
            <a:off x="6542314" y="718457"/>
            <a:ext cx="4976957" cy="5998028"/>
          </a:xfrm>
          <a:prstGeom prst="rect">
            <a:avLst/>
          </a:prstGeom>
          <a:ln/>
          <a:extLst>
            <a:ext uri="{53640926-AAD7-44D8-BBD7-CCE9431645EC}">
              <a14:shadowObscured xmlns:a14="http://schemas.microsoft.com/office/drawing/2010/main"/>
            </a:ext>
          </a:extLst>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185057" y="2323237"/>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La </a:t>
            </a:r>
            <a:r>
              <a:rPr lang="fr-FR" dirty="0"/>
              <a:t>contrefiche longitudinale encaisse les efforts longitudinaux, en particulier, sur les trains principaux, ceux dus au freinage. </a:t>
            </a:r>
            <a:endParaRPr lang="fr-FR" dirty="0" smtClean="0"/>
          </a:p>
          <a:p>
            <a:pPr marL="285750" indent="-285750" algn="just">
              <a:lnSpc>
                <a:spcPct val="150000"/>
              </a:lnSpc>
              <a:buFont typeface="Arial" panose="020B0604020202020204" pitchFamily="34" charset="0"/>
              <a:buChar char="•"/>
            </a:pPr>
            <a:r>
              <a:rPr lang="fr-FR" dirty="0" smtClean="0"/>
              <a:t>Sur </a:t>
            </a:r>
            <a:r>
              <a:rPr lang="fr-FR" dirty="0"/>
              <a:t>ces trains, elle est constituée d'un bras fixé en deux points.</a:t>
            </a:r>
          </a:p>
          <a:p>
            <a:pPr marL="285750" indent="-285750" algn="just">
              <a:lnSpc>
                <a:spcPct val="150000"/>
              </a:lnSpc>
              <a:buFont typeface="Arial" panose="020B0604020202020204" pitchFamily="34" charset="0"/>
              <a:buChar char="•"/>
            </a:pPr>
            <a:r>
              <a:rPr lang="fr-FR" dirty="0"/>
              <a:t>Sur le train avant, elle est soit articulée, soit télescopique, afin de permettre le mouvement et le verrouillage bas du train.</a:t>
            </a:r>
          </a:p>
        </p:txBody>
      </p:sp>
      <p:sp>
        <p:nvSpPr>
          <p:cNvPr id="8" name="Rectangle 7"/>
          <p:cNvSpPr/>
          <p:nvPr/>
        </p:nvSpPr>
        <p:spPr>
          <a:xfrm>
            <a:off x="3913693" y="130628"/>
            <a:ext cx="36679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a:t>Contrefiche longitudinale (drag </a:t>
            </a:r>
            <a:r>
              <a:rPr lang="fr-FR" dirty="0" err="1"/>
              <a:t>strut</a:t>
            </a:r>
            <a:r>
              <a:rPr lang="fr-FR" dirty="0"/>
              <a:t>)</a:t>
            </a:r>
          </a:p>
        </p:txBody>
      </p:sp>
    </p:spTree>
    <p:extLst>
      <p:ext uri="{BB962C8B-B14F-4D97-AF65-F5344CB8AC3E}">
        <p14:creationId xmlns:p14="http://schemas.microsoft.com/office/powerpoint/2010/main" val="41471505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33400" y="1305342"/>
            <a:ext cx="5617029"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contrefiche latérale encaisse les efforts latéraux. </a:t>
            </a:r>
            <a:endParaRPr lang="fr-FR" dirty="0" smtClean="0"/>
          </a:p>
          <a:p>
            <a:pPr marL="285750" indent="-285750" algn="just">
              <a:lnSpc>
                <a:spcPct val="150000"/>
              </a:lnSpc>
              <a:buFont typeface="Arial" panose="020B0604020202020204" pitchFamily="34" charset="0"/>
              <a:buChar char="•"/>
            </a:pPr>
            <a:r>
              <a:rPr lang="fr-FR" dirty="0" smtClean="0"/>
              <a:t>Sur </a:t>
            </a:r>
            <a:r>
              <a:rPr lang="fr-FR" dirty="0"/>
              <a:t>un train principal elle est constituée de deux bras articulés sur trois points qui, alignés, assurent le verrouillage du train en </a:t>
            </a:r>
            <a:r>
              <a:rPr lang="fr-FR" dirty="0" err="1"/>
              <a:t>positio</a:t>
            </a:r>
            <a:r>
              <a:rPr lang="fr-FR" dirty="0"/>
              <a:t>" sortie. </a:t>
            </a:r>
            <a:endParaRPr lang="fr-FR" dirty="0" smtClean="0"/>
          </a:p>
          <a:p>
            <a:pPr marL="285750" indent="-285750" algn="just">
              <a:lnSpc>
                <a:spcPct val="150000"/>
              </a:lnSpc>
              <a:buFont typeface="Arial" panose="020B0604020202020204" pitchFamily="34" charset="0"/>
              <a:buChar char="•"/>
            </a:pPr>
            <a:r>
              <a:rPr lang="fr-FR" dirty="0" smtClean="0"/>
              <a:t>Cet </a:t>
            </a:r>
            <a:r>
              <a:rPr lang="fr-FR" dirty="0"/>
              <a:t>alignement est garanti par la contrefiche de verrouillage, elle-même maintenue alignée par le vérin de verrouillage ou par de puissants ressorts en cas de descente du </a:t>
            </a:r>
            <a:r>
              <a:rPr lang="fr-FR" dirty="0" smtClean="0"/>
              <a:t>train </a:t>
            </a:r>
            <a:r>
              <a:rPr lang="fr-FR" dirty="0"/>
              <a:t>par le système de secours. </a:t>
            </a:r>
            <a:endParaRPr lang="fr-FR" dirty="0" smtClean="0"/>
          </a:p>
          <a:p>
            <a:pPr marL="285750" indent="-285750" algn="just">
              <a:lnSpc>
                <a:spcPct val="150000"/>
              </a:lnSpc>
              <a:buFont typeface="Arial" panose="020B0604020202020204" pitchFamily="34" charset="0"/>
              <a:buChar char="•"/>
            </a:pPr>
            <a:r>
              <a:rPr lang="fr-FR" dirty="0" smtClean="0"/>
              <a:t>Ce </a:t>
            </a:r>
            <a:r>
              <a:rPr lang="fr-FR" dirty="0"/>
              <a:t>système à </a:t>
            </a:r>
            <a:r>
              <a:rPr lang="fr-FR" dirty="0" smtClean="0"/>
              <a:t>«arc-boutement» </a:t>
            </a:r>
            <a:r>
              <a:rPr lang="fr-FR" dirty="0"/>
              <a:t>s'appelle en anglais </a:t>
            </a:r>
            <a:r>
              <a:rPr lang="fr-FR" dirty="0" smtClean="0"/>
              <a:t>«over center </a:t>
            </a:r>
            <a:r>
              <a:rPr lang="fr-FR" dirty="0" err="1"/>
              <a:t>mechanism</a:t>
            </a:r>
            <a:r>
              <a:rPr lang="fr-FR" dirty="0"/>
              <a:t> </a:t>
            </a:r>
            <a:r>
              <a:rPr lang="fr-FR" dirty="0" smtClean="0"/>
              <a:t>».</a:t>
            </a:r>
            <a:endParaRPr lang="fr-FR" dirty="0"/>
          </a:p>
          <a:p>
            <a:pPr marL="285750" indent="-285750" algn="just">
              <a:lnSpc>
                <a:spcPct val="150000"/>
              </a:lnSpc>
              <a:buFont typeface="Arial" panose="020B0604020202020204" pitchFamily="34" charset="0"/>
              <a:buChar char="•"/>
            </a:pPr>
            <a:r>
              <a:rPr lang="fr-FR" dirty="0"/>
              <a:t>Sur le train avant, on trouve deux contrefiches latérales non articulées solidaires de = jambe de train.</a:t>
            </a:r>
          </a:p>
        </p:txBody>
      </p:sp>
      <p:sp>
        <p:nvSpPr>
          <p:cNvPr id="8" name="Rectangle 7"/>
          <p:cNvSpPr/>
          <p:nvPr/>
        </p:nvSpPr>
        <p:spPr>
          <a:xfrm>
            <a:off x="2057400" y="214125"/>
            <a:ext cx="707571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Contrefiche latérale, contrefiche de verrouillage, vérin de verrouillage </a:t>
            </a:r>
            <a:endParaRPr lang="fr-FR" dirty="0" smtClean="0"/>
          </a:p>
          <a:p>
            <a:pPr algn="ctr"/>
            <a:r>
              <a:rPr lang="fr-FR" dirty="0" smtClean="0"/>
              <a:t>(</a:t>
            </a:r>
            <a:r>
              <a:rPr lang="fr-FR" dirty="0" err="1"/>
              <a:t>Side</a:t>
            </a:r>
            <a:r>
              <a:rPr lang="fr-FR" dirty="0"/>
              <a:t> </a:t>
            </a:r>
            <a:r>
              <a:rPr lang="fr-FR" dirty="0" err="1"/>
              <a:t>stay</a:t>
            </a:r>
            <a:r>
              <a:rPr lang="fr-FR" dirty="0"/>
              <a:t>/</a:t>
            </a:r>
            <a:r>
              <a:rPr lang="fr-FR" dirty="0" err="1"/>
              <a:t>brace</a:t>
            </a:r>
            <a:r>
              <a:rPr lang="fr-FR" dirty="0"/>
              <a:t> </a:t>
            </a:r>
            <a:r>
              <a:rPr lang="fr-FR" dirty="0" err="1"/>
              <a:t>strut</a:t>
            </a:r>
            <a:r>
              <a:rPr lang="fr-FR" dirty="0"/>
              <a:t>, lock </a:t>
            </a:r>
            <a:r>
              <a:rPr lang="fr-FR" dirty="0" err="1"/>
              <a:t>stay</a:t>
            </a:r>
            <a:r>
              <a:rPr lang="fr-FR" dirty="0"/>
              <a:t>/down lock </a:t>
            </a:r>
            <a:r>
              <a:rPr lang="fr-FR" dirty="0" err="1"/>
              <a:t>strut</a:t>
            </a:r>
            <a:r>
              <a:rPr lang="fr-FR" dirty="0"/>
              <a:t>, lock </a:t>
            </a:r>
            <a:r>
              <a:rPr lang="fr-FR" dirty="0" err="1"/>
              <a:t>stay</a:t>
            </a:r>
            <a:r>
              <a:rPr lang="fr-FR" dirty="0"/>
              <a:t> </a:t>
            </a:r>
            <a:r>
              <a:rPr lang="fr-FR" dirty="0" err="1"/>
              <a:t>actuator</a:t>
            </a:r>
            <a:r>
              <a:rPr lang="fr-FR" dirty="0"/>
              <a:t>)</a:t>
            </a:r>
          </a:p>
        </p:txBody>
      </p:sp>
      <p:pic>
        <p:nvPicPr>
          <p:cNvPr id="12" name="Espace réservé du contenu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08659" y="1169230"/>
            <a:ext cx="4737028" cy="2477484"/>
          </a:xfrm>
          <a:prstGeom prst="rect">
            <a:avLst/>
          </a:prstGeom>
        </p:spPr>
        <p:style>
          <a:lnRef idx="2">
            <a:schemeClr val="accent2"/>
          </a:lnRef>
          <a:fillRef idx="1">
            <a:schemeClr val="lt1"/>
          </a:fillRef>
          <a:effectRef idx="0">
            <a:schemeClr val="accent2"/>
          </a:effectRef>
          <a:fontRef idx="minor">
            <a:schemeClr val="dk1"/>
          </a:fontRef>
        </p:style>
      </p:pic>
      <p:pic>
        <p:nvPicPr>
          <p:cNvPr id="13" name="Espace réservé du contenu 3" descr="image6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7008659" y="3823018"/>
            <a:ext cx="4737028" cy="2694136"/>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38217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73939" y="3057642"/>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Le </a:t>
            </a:r>
            <a:r>
              <a:rPr lang="fr-FR" dirty="0"/>
              <a:t>compas assure la liaison jambe de train-amortisseur et évite toute rotation de l'un par rapport à l'autre.</a:t>
            </a:r>
          </a:p>
        </p:txBody>
      </p:sp>
      <p:sp>
        <p:nvSpPr>
          <p:cNvPr id="8" name="Rectangle 7"/>
          <p:cNvSpPr/>
          <p:nvPr/>
        </p:nvSpPr>
        <p:spPr>
          <a:xfrm>
            <a:off x="5099839" y="80872"/>
            <a:ext cx="1770100"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Compas de train </a:t>
            </a:r>
            <a:endParaRPr lang="fr-FR" dirty="0" smtClean="0"/>
          </a:p>
          <a:p>
            <a:pPr algn="ctr"/>
            <a:r>
              <a:rPr lang="fr-FR" dirty="0" smtClean="0"/>
              <a:t>(</a:t>
            </a:r>
            <a:r>
              <a:rPr lang="fr-FR" dirty="0"/>
              <a:t>torque </a:t>
            </a:r>
            <a:r>
              <a:rPr lang="fr-FR" dirty="0" err="1"/>
              <a:t>link</a:t>
            </a:r>
            <a:r>
              <a:rPr lang="fr-FR" dirty="0"/>
              <a:t>)</a:t>
            </a:r>
          </a:p>
        </p:txBody>
      </p:sp>
      <p:pic>
        <p:nvPicPr>
          <p:cNvPr id="9" name="Espace réservé du contenu 8"/>
          <p:cNvPicPr>
            <a:picLocks noGrp="1" noChangeAspect="1"/>
          </p:cNvPicPr>
          <p:nvPr>
            <p:ph idx="1"/>
          </p:nvPr>
        </p:nvPicPr>
        <p:blipFill>
          <a:blip r:embed="rId2"/>
          <a:stretch>
            <a:fillRect/>
          </a:stretch>
        </p:blipFill>
        <p:spPr>
          <a:xfrm>
            <a:off x="7272337" y="1332933"/>
            <a:ext cx="3590925" cy="409575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911428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3561" t="60400" r="49646" b="16834"/>
          <a:stretch/>
        </p:blipFill>
        <p:spPr>
          <a:xfrm rot="10800000">
            <a:off x="7690757" y="0"/>
            <a:ext cx="3060446" cy="2677886"/>
          </a:xfrm>
        </p:spPr>
      </p:pic>
      <p:pic>
        <p:nvPicPr>
          <p:cNvPr id="5" name="Image 4"/>
          <p:cNvPicPr>
            <a:picLocks noChangeAspect="1"/>
          </p:cNvPicPr>
          <p:nvPr/>
        </p:nvPicPr>
        <p:blipFill rotWithShape="1">
          <a:blip r:embed="rId3" cstate="print">
            <a:extLst>
              <a:ext uri="{28A0092B-C50C-407E-A947-70E740481C1C}">
                <a14:useLocalDpi xmlns:a14="http://schemas.microsoft.com/office/drawing/2010/main" val="0"/>
              </a:ext>
            </a:extLst>
          </a:blip>
          <a:srcRect l="19698" t="12698" r="28227" b="44444"/>
          <a:stretch/>
        </p:blipFill>
        <p:spPr>
          <a:xfrm rot="10800000">
            <a:off x="7218790" y="2774952"/>
            <a:ext cx="4004381" cy="3805895"/>
          </a:xfrm>
          <a:prstGeom prst="rect">
            <a:avLst/>
          </a:prstGeom>
        </p:spPr>
      </p:pic>
      <p:sp>
        <p:nvSpPr>
          <p:cNvPr id="10" name="Rectangle 9"/>
          <p:cNvSpPr/>
          <p:nvPr/>
        </p:nvSpPr>
        <p:spPr>
          <a:xfrm>
            <a:off x="359229" y="714497"/>
            <a:ext cx="6096000" cy="58663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Le </a:t>
            </a:r>
            <a:r>
              <a:rPr lang="fr-FR" dirty="0"/>
              <a:t>verrouillage haut est assuré par des galets fixés sur les fûts, qui viennent se loger dans des crochets fixés à la structure.</a:t>
            </a:r>
          </a:p>
          <a:p>
            <a:pPr marL="285750" indent="-285750" algn="just">
              <a:lnSpc>
                <a:spcPct val="150000"/>
              </a:lnSpc>
              <a:buFont typeface="Arial" panose="020B0604020202020204" pitchFamily="34" charset="0"/>
              <a:buChar char="•"/>
            </a:pPr>
            <a:r>
              <a:rPr lang="fr-FR" dirty="0"/>
              <a:t>Ces crochets sont commandés </a:t>
            </a:r>
            <a:r>
              <a:rPr lang="fr-FR" dirty="0" smtClean="0"/>
              <a:t>hydrauliquement</a:t>
            </a:r>
            <a:r>
              <a:rPr lang="fr-FR" dirty="0"/>
              <a:t>. </a:t>
            </a:r>
            <a:endParaRPr lang="fr-FR" dirty="0" smtClean="0"/>
          </a:p>
          <a:p>
            <a:pPr marL="285750" indent="-285750" algn="just">
              <a:lnSpc>
                <a:spcPct val="150000"/>
              </a:lnSpc>
              <a:buFont typeface="Arial" panose="020B0604020202020204" pitchFamily="34" charset="0"/>
              <a:buChar char="•"/>
            </a:pPr>
            <a:r>
              <a:rPr lang="fr-FR" dirty="0" smtClean="0"/>
              <a:t>Quand </a:t>
            </a:r>
            <a:r>
              <a:rPr lang="fr-FR" dirty="0"/>
              <a:t>les trains sont </a:t>
            </a:r>
            <a:r>
              <a:rPr lang="fr-FR" dirty="0" smtClean="0"/>
              <a:t>entrés-verrouillés</a:t>
            </a:r>
            <a:r>
              <a:rPr lang="fr-FR" dirty="0"/>
              <a:t>, ils sont « pendus » dans leurs crochets, leur alimentation hydraulique </a:t>
            </a:r>
            <a:r>
              <a:rPr lang="fr-FR" dirty="0" smtClean="0"/>
              <a:t>étant </a:t>
            </a:r>
            <a:r>
              <a:rPr lang="fr-FR" dirty="0"/>
              <a:t>coupée dans cette position.</a:t>
            </a:r>
          </a:p>
          <a:p>
            <a:pPr marL="285750" indent="-285750" algn="just">
              <a:lnSpc>
                <a:spcPct val="150000"/>
              </a:lnSpc>
              <a:buFont typeface="Arial" panose="020B0604020202020204" pitchFamily="34" charset="0"/>
              <a:buChar char="•"/>
            </a:pPr>
            <a:r>
              <a:rPr lang="fr-FR" dirty="0"/>
              <a:t>Le verrouillage bas des trains principaux est assuré par l'alignement des contrefiches latérales. </a:t>
            </a:r>
            <a:endParaRPr lang="fr-FR" dirty="0" smtClean="0"/>
          </a:p>
          <a:p>
            <a:pPr marL="285750" indent="-285750" algn="just">
              <a:lnSpc>
                <a:spcPct val="150000"/>
              </a:lnSpc>
              <a:buFont typeface="Arial" panose="020B0604020202020204" pitchFamily="34" charset="0"/>
              <a:buChar char="•"/>
            </a:pPr>
            <a:r>
              <a:rPr lang="fr-FR" dirty="0" smtClean="0"/>
              <a:t>Train </a:t>
            </a:r>
            <a:r>
              <a:rPr lang="fr-FR" dirty="0"/>
              <a:t>sorti, l'alimentation hydraulique est maintenue afin de garantir le verrouillage bas.</a:t>
            </a:r>
          </a:p>
          <a:p>
            <a:pPr marL="285750" indent="-285750" algn="just">
              <a:lnSpc>
                <a:spcPct val="150000"/>
              </a:lnSpc>
              <a:buFont typeface="Arial" panose="020B0604020202020204" pitchFamily="34" charset="0"/>
              <a:buChar char="•"/>
            </a:pPr>
            <a:r>
              <a:rPr lang="fr-FR" dirty="0"/>
              <a:t>Le verrouillage bas du train avant peut être réalisé soit grâce à une contrefiche articulée soit, sur certains trains avant, par </a:t>
            </a:r>
            <a:r>
              <a:rPr lang="fr-FR" dirty="0" smtClean="0"/>
              <a:t>une </a:t>
            </a:r>
            <a:r>
              <a:rPr lang="fr-FR" dirty="0"/>
              <a:t>contrefiche télescopique comprenant un </a:t>
            </a:r>
            <a:r>
              <a:rPr lang="fr-FR" dirty="0" smtClean="0"/>
              <a:t>verrou </a:t>
            </a:r>
            <a:r>
              <a:rPr lang="fr-FR" dirty="0"/>
              <a:t>interne</a:t>
            </a:r>
          </a:p>
        </p:txBody>
      </p:sp>
      <p:sp>
        <p:nvSpPr>
          <p:cNvPr id="11" name="Rectangle 10"/>
          <p:cNvSpPr/>
          <p:nvPr/>
        </p:nvSpPr>
        <p:spPr>
          <a:xfrm>
            <a:off x="5398896" y="240016"/>
            <a:ext cx="156837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Verrous (locks)</a:t>
            </a:r>
          </a:p>
        </p:txBody>
      </p:sp>
    </p:spTree>
    <p:extLst>
      <p:ext uri="{BB962C8B-B14F-4D97-AF65-F5344CB8AC3E}">
        <p14:creationId xmlns:p14="http://schemas.microsoft.com/office/powerpoint/2010/main" val="75650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28" y="842163"/>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smtClean="0"/>
              <a:t>Les </a:t>
            </a:r>
            <a:r>
              <a:rPr lang="fr-FR" dirty="0"/>
              <a:t>trappes de train ont pour fonction d'assurer un aérodynamisme satisfaisant lorsque les trains sont rentrés. </a:t>
            </a:r>
            <a:endParaRPr lang="fr-FR" dirty="0" smtClean="0"/>
          </a:p>
          <a:p>
            <a:pPr marL="285750" indent="-285750" algn="just">
              <a:buFont typeface="Arial" panose="020B0604020202020204" pitchFamily="34" charset="0"/>
              <a:buChar char="•"/>
            </a:pPr>
            <a:r>
              <a:rPr lang="fr-FR" dirty="0" smtClean="0"/>
              <a:t>Les </a:t>
            </a:r>
            <a:r>
              <a:rPr lang="fr-FR" dirty="0"/>
              <a:t>avions de transport comportent généralement deux types de trappes : </a:t>
            </a:r>
            <a:endParaRPr lang="fr-FR" dirty="0" smtClean="0"/>
          </a:p>
          <a:p>
            <a:pPr marL="285750" indent="-285750" algn="just">
              <a:buFont typeface="Arial" panose="020B0604020202020204" pitchFamily="34" charset="0"/>
              <a:buChar char="•"/>
            </a:pPr>
            <a:r>
              <a:rPr lang="fr-FR" dirty="0" smtClean="0"/>
              <a:t>Des </a:t>
            </a:r>
            <a:r>
              <a:rPr lang="fr-FR" dirty="0"/>
              <a:t>trappes fixées aux éléments mobiles des trains, appelées </a:t>
            </a:r>
            <a:r>
              <a:rPr lang="fr-FR" dirty="0" smtClean="0"/>
              <a:t>«trappes </a:t>
            </a:r>
            <a:r>
              <a:rPr lang="fr-FR" dirty="0"/>
              <a:t>pantalon : ou « trappes secondaires » ;</a:t>
            </a:r>
          </a:p>
          <a:p>
            <a:pPr marL="285750" indent="-285750" algn="just">
              <a:buFont typeface="Arial" panose="020B0604020202020204" pitchFamily="34" charset="0"/>
              <a:buChar char="•"/>
            </a:pPr>
            <a:r>
              <a:rPr lang="fr-FR" dirty="0"/>
              <a:t>Des trappes commandées par des vérins hydrauliques, les trappes principales.</a:t>
            </a:r>
          </a:p>
          <a:p>
            <a:pPr marL="285750" indent="-285750" algn="just">
              <a:buFont typeface="Arial" panose="020B0604020202020204" pitchFamily="34" charset="0"/>
              <a:buChar char="•"/>
            </a:pPr>
            <a:r>
              <a:rPr lang="fr-FR" dirty="0"/>
              <a:t>Certains avions ne possèdent pas de trappes hydrauliques (par exemple, l'ATR42).</a:t>
            </a:r>
          </a:p>
          <a:p>
            <a:pPr marL="285750" indent="-285750" algn="just">
              <a:buFont typeface="Arial" panose="020B0604020202020204" pitchFamily="34" charset="0"/>
              <a:buChar char="•"/>
            </a:pPr>
            <a:r>
              <a:rPr lang="fr-FR" dirty="0"/>
              <a:t>Les trappes principales se referment aussi lorsque les trains sont sortis, sauf en cas d'extension par le dispositif de secours</a:t>
            </a:r>
          </a:p>
        </p:txBody>
      </p:sp>
      <p:pic>
        <p:nvPicPr>
          <p:cNvPr id="5" name="Espace réservé du contenu 4" descr="C:\Cours RAM - ERA\Documents Mermouz\new mermouz\att\1664140784391.jpg"/>
          <p:cNvPicPr>
            <a:picLocks noGrp="1"/>
          </p:cNvPicPr>
          <p:nvPr>
            <p:ph idx="1"/>
          </p:nvPr>
        </p:nvPicPr>
        <p:blipFill rotWithShape="1">
          <a:blip r:embed="rId2" cstate="print">
            <a:extLst>
              <a:ext uri="{28A0092B-C50C-407E-A947-70E740481C1C}">
                <a14:useLocalDpi xmlns:a14="http://schemas.microsoft.com/office/drawing/2010/main" val="0"/>
              </a:ext>
            </a:extLst>
          </a:blip>
          <a:srcRect l="20339" t="27569" r="10077" b="42041"/>
          <a:stretch/>
        </p:blipFill>
        <p:spPr bwMode="auto">
          <a:xfrm>
            <a:off x="6514059" y="842163"/>
            <a:ext cx="5259882" cy="3248489"/>
          </a:xfrm>
          <a:prstGeom prst="rect">
            <a:avLst/>
          </a:prstGeom>
          <a:ln/>
          <a:extLst>
            <a:ext uri="{53640926-AAD7-44D8-BBD7-CCE9431645EC}">
              <a14:shadowObscured xmlns:a14="http://schemas.microsoft.com/office/drawing/2010/main"/>
            </a:ext>
          </a:extLst>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206828" y="4828305"/>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a:t>Le personnel de maintenance peut manœuvrer les trappes principales au sol, en activant une commande spécifique. Cette procédure présente un certain danger et nécessite une excellente coordination entre les mécaniciens</a:t>
            </a:r>
            <a:endParaRPr lang="en-US" dirty="0"/>
          </a:p>
        </p:txBody>
      </p:sp>
      <p:pic>
        <p:nvPicPr>
          <p:cNvPr id="7" name="Image 6" descr="C:\Cours RAM - ERA\Documents Mermouz\new mermouz\att\1664140784391.jpg"/>
          <p:cNvPicPr/>
          <p:nvPr/>
        </p:nvPicPr>
        <p:blipFill rotWithShape="1">
          <a:blip r:embed="rId2" cstate="print">
            <a:extLst>
              <a:ext uri="{28A0092B-C50C-407E-A947-70E740481C1C}">
                <a14:useLocalDpi xmlns:a14="http://schemas.microsoft.com/office/drawing/2010/main" val="0"/>
              </a:ext>
            </a:extLst>
          </a:blip>
          <a:srcRect l="17598" t="62343" r="47891" b="9913"/>
          <a:stretch/>
        </p:blipFill>
        <p:spPr bwMode="auto">
          <a:xfrm>
            <a:off x="8309972" y="4258481"/>
            <a:ext cx="2059940" cy="2339975"/>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4290138" y="42227"/>
            <a:ext cx="2120004"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Trappes de </a:t>
            </a:r>
            <a:r>
              <a:rPr lang="fr-FR" dirty="0" smtClean="0"/>
              <a:t>train</a:t>
            </a:r>
          </a:p>
          <a:p>
            <a:pPr algn="ctr"/>
            <a:r>
              <a:rPr lang="fr-FR" dirty="0" smtClean="0"/>
              <a:t> </a:t>
            </a:r>
            <a:r>
              <a:rPr lang="fr-FR" dirty="0"/>
              <a:t>(landing </a:t>
            </a:r>
            <a:r>
              <a:rPr lang="fr-FR" dirty="0" err="1"/>
              <a:t>gear</a:t>
            </a:r>
            <a:r>
              <a:rPr lang="fr-FR" dirty="0"/>
              <a:t> </a:t>
            </a:r>
            <a:r>
              <a:rPr lang="fr-FR" dirty="0" err="1"/>
              <a:t>doors</a:t>
            </a:r>
            <a:r>
              <a:rPr lang="fr-FR" dirty="0"/>
              <a:t>)</a:t>
            </a:r>
          </a:p>
        </p:txBody>
      </p:sp>
    </p:spTree>
    <p:extLst>
      <p:ext uri="{BB962C8B-B14F-4D97-AF65-F5344CB8AC3E}">
        <p14:creationId xmlns:p14="http://schemas.microsoft.com/office/powerpoint/2010/main" val="3659737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4157" y="1502458"/>
            <a:ext cx="10003972"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Les </a:t>
            </a:r>
            <a:r>
              <a:rPr lang="fr-FR" dirty="0"/>
              <a:t>atterrisseurs sont </a:t>
            </a:r>
            <a:r>
              <a:rPr lang="fr-FR" dirty="0" err="1"/>
              <a:t>aérodynamiquement</a:t>
            </a:r>
            <a:r>
              <a:rPr lang="fr-FR" dirty="0"/>
              <a:t> très pénalisant </a:t>
            </a:r>
            <a:endParaRPr lang="fr-FR" dirty="0" smtClean="0"/>
          </a:p>
          <a:p>
            <a:pPr algn="just"/>
            <a:r>
              <a:rPr lang="fr-FR" dirty="0" smtClean="0"/>
              <a:t>le </a:t>
            </a:r>
            <a:r>
              <a:rPr lang="fr-FR" dirty="0"/>
              <a:t>meilleur aérofrein de l'avion c'est le train d'atterrissage </a:t>
            </a:r>
            <a:endParaRPr lang="fr-FR" dirty="0" smtClean="0"/>
          </a:p>
          <a:p>
            <a:pPr algn="just"/>
            <a:r>
              <a:rPr lang="fr-FR" dirty="0" smtClean="0"/>
              <a:t>Ils </a:t>
            </a:r>
            <a:r>
              <a:rPr lang="fr-FR" dirty="0"/>
              <a:t>sont donc escamotables et la rentrée doit s'effectuer rapidement (performances décollage).</a:t>
            </a:r>
          </a:p>
          <a:p>
            <a:pPr marL="285750" indent="-285750" algn="just">
              <a:buFont typeface="Wingdings" panose="05000000000000000000" pitchFamily="2" charset="2"/>
              <a:buChar char="Ø"/>
            </a:pPr>
            <a:r>
              <a:rPr lang="fr-FR" dirty="0"/>
              <a:t>  Le train avant s'escamote vers l'avant dans son logement situé généralement sous le poste de pilotage.</a:t>
            </a:r>
          </a:p>
          <a:p>
            <a:pPr marL="285750" indent="-285750" algn="just">
              <a:buFont typeface="Wingdings" panose="05000000000000000000" pitchFamily="2" charset="2"/>
              <a:buChar char="Ø"/>
            </a:pPr>
            <a:r>
              <a:rPr lang="fr-FR" dirty="0"/>
              <a:t>  Le train principal peut s'escamoter </a:t>
            </a:r>
            <a:r>
              <a:rPr lang="fr-FR" dirty="0" smtClean="0"/>
              <a:t>vers </a:t>
            </a:r>
            <a:r>
              <a:rPr lang="fr-FR" dirty="0"/>
              <a:t>l'intérieur du fuselage (gros porteurs</a:t>
            </a:r>
            <a:r>
              <a:rPr lang="fr-FR" dirty="0" smtClean="0"/>
              <a:t>)</a:t>
            </a:r>
            <a:endParaRPr lang="fr-FR" dirty="0"/>
          </a:p>
          <a:p>
            <a:pPr marL="285750" indent="-285750" algn="just">
              <a:buFont typeface="Arial" panose="020B0604020202020204" pitchFamily="34" charset="0"/>
              <a:buChar char="•"/>
            </a:pPr>
            <a:r>
              <a:rPr lang="fr-FR" dirty="0" smtClean="0"/>
              <a:t>dans </a:t>
            </a:r>
            <a:r>
              <a:rPr lang="fr-FR" dirty="0"/>
              <a:t>les fuseaux moteurs (F.27) ;</a:t>
            </a:r>
          </a:p>
          <a:p>
            <a:pPr marL="285750" indent="-285750" algn="just">
              <a:buFont typeface="Arial" panose="020B0604020202020204" pitchFamily="34" charset="0"/>
              <a:buChar char="•"/>
            </a:pPr>
            <a:r>
              <a:rPr lang="fr-FR" dirty="0" smtClean="0"/>
              <a:t>dans </a:t>
            </a:r>
            <a:r>
              <a:rPr lang="fr-FR" dirty="0"/>
              <a:t>des nacelles (C. 160 - N.262) ;</a:t>
            </a:r>
          </a:p>
          <a:p>
            <a:pPr marL="285750" indent="-285750" algn="just">
              <a:buFont typeface="Arial" panose="020B0604020202020204" pitchFamily="34" charset="0"/>
              <a:buChar char="•"/>
            </a:pPr>
            <a:r>
              <a:rPr lang="fr-FR" dirty="0" smtClean="0"/>
              <a:t>dans </a:t>
            </a:r>
            <a:r>
              <a:rPr lang="fr-FR" dirty="0"/>
              <a:t>les ailes (avions légers).</a:t>
            </a:r>
          </a:p>
          <a:p>
            <a:pPr marL="285750" indent="-285750" algn="just">
              <a:buFont typeface="Wingdings" panose="05000000000000000000" pitchFamily="2" charset="2"/>
              <a:buChar char="Ø"/>
            </a:pPr>
            <a:r>
              <a:rPr lang="fr-FR" dirty="0" smtClean="0"/>
              <a:t>Des </a:t>
            </a:r>
            <a:r>
              <a:rPr lang="fr-FR" dirty="0"/>
              <a:t>portes ou trappes rétablissent le profil aérodynamique en vol. </a:t>
            </a:r>
            <a:endParaRPr lang="fr-FR" dirty="0" smtClean="0"/>
          </a:p>
          <a:p>
            <a:pPr algn="just"/>
            <a:r>
              <a:rPr lang="fr-FR" dirty="0" smtClean="0"/>
              <a:t>Elles </a:t>
            </a:r>
            <a:r>
              <a:rPr lang="fr-FR" dirty="0"/>
              <a:t>sont animées individuellement par un vérin trappe principale, ou directement liée à la jambe de train et entraînées par celui-ci trappe secondaire ou pantalon.</a:t>
            </a:r>
          </a:p>
          <a:p>
            <a:pPr marL="285750" indent="-285750" algn="just">
              <a:buFont typeface="Wingdings" panose="05000000000000000000" pitchFamily="2" charset="2"/>
              <a:buChar char="Ø"/>
            </a:pPr>
            <a:r>
              <a:rPr lang="fr-FR" dirty="0" smtClean="0"/>
              <a:t>Les </a:t>
            </a:r>
            <a:r>
              <a:rPr lang="fr-FR" dirty="0"/>
              <a:t>manœuvres normales des atterrisseurs sont effectuées par des vérins hydrauliques, des distributeurs de séquence et un sélecteur de commande.</a:t>
            </a:r>
          </a:p>
        </p:txBody>
      </p:sp>
      <p:sp>
        <p:nvSpPr>
          <p:cNvPr id="5" name="Rectangle 4"/>
          <p:cNvSpPr/>
          <p:nvPr/>
        </p:nvSpPr>
        <p:spPr>
          <a:xfrm>
            <a:off x="4683581" y="370505"/>
            <a:ext cx="26071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MANŒUVRES NORMALES</a:t>
            </a:r>
          </a:p>
        </p:txBody>
      </p:sp>
    </p:spTree>
    <p:extLst>
      <p:ext uri="{BB962C8B-B14F-4D97-AF65-F5344CB8AC3E}">
        <p14:creationId xmlns:p14="http://schemas.microsoft.com/office/powerpoint/2010/main" val="19208773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2" y="565666"/>
            <a:ext cx="6683828" cy="63248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Les </a:t>
            </a:r>
            <a:r>
              <a:rPr lang="fr-FR" dirty="0"/>
              <a:t>trains d'atterrissage des avions de transport sont mis en mouvement grâce à l'énergie -hydraulique fournie par un des circuits de l'avion.</a:t>
            </a:r>
          </a:p>
          <a:p>
            <a:pPr algn="just">
              <a:lnSpc>
                <a:spcPct val="150000"/>
              </a:lnSpc>
            </a:pPr>
            <a:r>
              <a:rPr lang="fr-FR" dirty="0"/>
              <a:t>Ils sont commandés par une manette unique située sur le tableau de bord, qui contrôle un </a:t>
            </a:r>
            <a:r>
              <a:rPr lang="fr-FR" dirty="0" smtClean="0"/>
              <a:t>sélecteur </a:t>
            </a:r>
            <a:r>
              <a:rPr lang="fr-FR" dirty="0"/>
              <a:t>électrohydraulique.</a:t>
            </a:r>
          </a:p>
          <a:p>
            <a:pPr marL="285750" indent="-285750" algn="just">
              <a:lnSpc>
                <a:spcPct val="150000"/>
              </a:lnSpc>
              <a:buFont typeface="Arial" panose="020B0604020202020204" pitchFamily="34" charset="0"/>
              <a:buChar char="•"/>
            </a:pPr>
            <a:r>
              <a:rPr lang="fr-FR" dirty="0"/>
              <a:t>Sur les avions d'ancienne génération, la manette pouvait occuper trois positions : «entré », « neutre» et « sorti » (« up », « off », « down »).</a:t>
            </a:r>
          </a:p>
          <a:p>
            <a:pPr algn="just">
              <a:lnSpc>
                <a:spcPct val="150000"/>
              </a:lnSpc>
            </a:pPr>
            <a:r>
              <a:rPr lang="fr-FR" dirty="0"/>
              <a:t>Lorsque les trains étaient rentrés et verrouillés, l'équipage devait placer la manette sur « neutre » afin de couper l'alimentation hydraulique.</a:t>
            </a:r>
          </a:p>
          <a:p>
            <a:pPr marL="285750" indent="-285750" algn="just">
              <a:lnSpc>
                <a:spcPct val="150000"/>
              </a:lnSpc>
              <a:buFont typeface="Arial" panose="020B0604020202020204" pitchFamily="34" charset="0"/>
              <a:buChar char="•"/>
            </a:pPr>
            <a:r>
              <a:rPr lang="fr-FR" dirty="0"/>
              <a:t>Les manettes des avions récents ne possèdent plus que deux positions : « rentré » et « sorti » («up », « down »). L'alimentation hydraulique est coupée automatiquement quand les trains sont </a:t>
            </a:r>
            <a:r>
              <a:rPr lang="fr-FR" dirty="0" smtClean="0"/>
              <a:t> </a:t>
            </a:r>
            <a:r>
              <a:rPr lang="fr-MA" dirty="0"/>
              <a:t>rentrés et verrouillés</a:t>
            </a:r>
            <a:endParaRPr lang="fr-FR" dirty="0"/>
          </a:p>
        </p:txBody>
      </p:sp>
      <p:sp>
        <p:nvSpPr>
          <p:cNvPr id="5" name="Rectangle 4"/>
          <p:cNvSpPr/>
          <p:nvPr/>
        </p:nvSpPr>
        <p:spPr>
          <a:xfrm>
            <a:off x="3430398" y="127084"/>
            <a:ext cx="533120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Séquences de fonctionnement des trains d'atterrissage</a:t>
            </a:r>
          </a:p>
        </p:txBody>
      </p:sp>
      <p:pic>
        <p:nvPicPr>
          <p:cNvPr id="6" name="Espace réservé du contenu 5" descr="image51"/>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74557" y="1375659"/>
            <a:ext cx="4200144" cy="3291840"/>
          </a:xfrm>
          <a:prstGeom prst="rect">
            <a:avLst/>
          </a:prstGeom>
          <a:noFill/>
          <a:ln>
            <a:noFill/>
          </a:ln>
        </p:spPr>
      </p:pic>
      <p:sp>
        <p:nvSpPr>
          <p:cNvPr id="7" name="Rectangle 6"/>
          <p:cNvSpPr/>
          <p:nvPr/>
        </p:nvSpPr>
        <p:spPr>
          <a:xfrm>
            <a:off x="6226629" y="4667499"/>
            <a:ext cx="6096000" cy="438582"/>
          </a:xfrm>
          <a:prstGeom prst="rect">
            <a:avLst/>
          </a:prstGeom>
        </p:spPr>
        <p:txBody>
          <a:bodyPr>
            <a:spAutoFit/>
          </a:bodyPr>
          <a:lstStyle/>
          <a:p>
            <a:pPr algn="ctr">
              <a:lnSpc>
                <a:spcPts val="2665"/>
              </a:lnSpc>
              <a:spcAft>
                <a:spcPts val="0"/>
              </a:spcAft>
            </a:pPr>
            <a:r>
              <a:rPr lang="en-US" sz="1100" i="1" dirty="0">
                <a:latin typeface="Arial" panose="020B0604020202020204" pitchFamily="34" charset="0"/>
                <a:ea typeface="Arial" panose="020B0604020202020204" pitchFamily="34" charset="0"/>
              </a:rPr>
              <a:t>Figure 9: </a:t>
            </a:r>
            <a:r>
              <a:rPr lang="en-US" sz="1100" dirty="0" err="1">
                <a:latin typeface="Arial" panose="020B0604020202020204" pitchFamily="34" charset="0"/>
                <a:ea typeface="Arial" panose="020B0604020202020204" pitchFamily="34" charset="0"/>
                <a:cs typeface="Arial" panose="020B0604020202020204" pitchFamily="34" charset="0"/>
              </a:rPr>
              <a:t>Commande</a:t>
            </a:r>
            <a:r>
              <a:rPr lang="en-US" sz="1100" dirty="0">
                <a:latin typeface="Arial" panose="020B0604020202020204" pitchFamily="34" charset="0"/>
                <a:ea typeface="Arial" panose="020B0604020202020204" pitchFamily="34" charset="0"/>
                <a:cs typeface="Arial" panose="020B0604020202020204" pitchFamily="34" charset="0"/>
              </a:rPr>
              <a:t> de train B747 (à gauche) et B777 (à </a:t>
            </a:r>
            <a:r>
              <a:rPr lang="en-US" sz="1100" dirty="0" err="1">
                <a:latin typeface="Arial" panose="020B0604020202020204" pitchFamily="34" charset="0"/>
                <a:ea typeface="Arial" panose="020B0604020202020204" pitchFamily="34" charset="0"/>
                <a:cs typeface="Arial" panose="020B0604020202020204" pitchFamily="34" charset="0"/>
              </a:rPr>
              <a:t>droite</a:t>
            </a:r>
            <a:r>
              <a:rPr lang="en-US" sz="1100" dirty="0" smtClean="0">
                <a:latin typeface="Arial" panose="020B0604020202020204" pitchFamily="34" charset="0"/>
                <a:ea typeface="Arial" panose="020B0604020202020204" pitchFamily="34" charset="0"/>
                <a:cs typeface="Arial" panose="020B0604020202020204" pitchFamily="34" charset="0"/>
              </a:rPr>
              <a:t>)</a:t>
            </a:r>
            <a:endParaRPr lang="en-US" sz="1100" i="1" dirty="0">
              <a:solidFill>
                <a:srgbClr val="44546A"/>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728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6057" y="1064015"/>
            <a:ext cx="6096000" cy="53553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fr-FR" b="1" u="sng" dirty="0" smtClean="0"/>
              <a:t>Séquences </a:t>
            </a:r>
            <a:r>
              <a:rPr lang="fr-FR" b="1" u="sng" dirty="0"/>
              <a:t>de rétraction</a:t>
            </a:r>
          </a:p>
          <a:p>
            <a:pPr marL="285750" indent="-285750" algn="just">
              <a:buFont typeface="Arial" panose="020B0604020202020204" pitchFamily="34" charset="0"/>
              <a:buChar char="•"/>
            </a:pPr>
            <a:r>
              <a:rPr lang="fr-FR" dirty="0"/>
              <a:t>La manette de train est placée sur «rentré» («up»). </a:t>
            </a:r>
            <a:endParaRPr lang="fr-FR" dirty="0" smtClean="0"/>
          </a:p>
          <a:p>
            <a:pPr algn="just"/>
            <a:r>
              <a:rPr lang="fr-FR" dirty="0" smtClean="0"/>
              <a:t>Elle </a:t>
            </a:r>
            <a:r>
              <a:rPr lang="fr-FR" dirty="0"/>
              <a:t>commande le sélecteur </a:t>
            </a:r>
            <a:r>
              <a:rPr lang="fr-FR" dirty="0" err="1"/>
              <a:t>ectrohydraulique</a:t>
            </a:r>
            <a:r>
              <a:rPr lang="fr-FR" dirty="0"/>
              <a:t> des trains dans le sens de la rétraction :</a:t>
            </a:r>
          </a:p>
          <a:p>
            <a:pPr marL="285750" indent="-285750" algn="just">
              <a:buFont typeface="Arial" panose="020B0604020202020204" pitchFamily="34" charset="0"/>
              <a:buChar char="•"/>
            </a:pPr>
            <a:r>
              <a:rPr lang="fr-FR" dirty="0"/>
              <a:t>Les </a:t>
            </a:r>
            <a:r>
              <a:rPr lang="fr-FR" b="1" dirty="0"/>
              <a:t>crochets des trappes </a:t>
            </a:r>
            <a:r>
              <a:rPr lang="fr-FR" dirty="0"/>
              <a:t>sont commandés en ouverture ; </a:t>
            </a:r>
            <a:endParaRPr lang="fr-FR" dirty="0" smtClean="0"/>
          </a:p>
          <a:p>
            <a:pPr marL="285750" indent="-285750" algn="just">
              <a:buFont typeface="Arial" panose="020B0604020202020204" pitchFamily="34" charset="0"/>
              <a:buChar char="•"/>
            </a:pPr>
            <a:r>
              <a:rPr lang="fr-FR" dirty="0" smtClean="0"/>
              <a:t>les </a:t>
            </a:r>
            <a:r>
              <a:rPr lang="fr-FR" dirty="0"/>
              <a:t>vérins de trappes sont alimentés, les trappes s'ouvrent </a:t>
            </a:r>
            <a:r>
              <a:rPr lang="fr-FR" dirty="0" smtClean="0"/>
              <a:t>;</a:t>
            </a:r>
          </a:p>
          <a:p>
            <a:pPr marL="285750" indent="-285750" algn="just">
              <a:buFont typeface="Arial" panose="020B0604020202020204" pitchFamily="34" charset="0"/>
              <a:buChar char="•"/>
            </a:pPr>
            <a:r>
              <a:rPr lang="fr-FR" dirty="0" smtClean="0"/>
              <a:t>Sur </a:t>
            </a:r>
            <a:r>
              <a:rPr lang="fr-FR" dirty="0"/>
              <a:t>chaque train, le </a:t>
            </a:r>
            <a:r>
              <a:rPr lang="fr-FR" b="1" dirty="0"/>
              <a:t>clapet de séquence </a:t>
            </a:r>
            <a:r>
              <a:rPr lang="fr-FR" dirty="0"/>
              <a:t>(appelés aussi distributeurs de séquence) commandé par la trappe autorise l'alimentation du vérin de manœuvre de train ; ce vérin assure la </a:t>
            </a:r>
            <a:r>
              <a:rPr lang="fr-FR" b="1" dirty="0"/>
              <a:t>rétraction du train </a:t>
            </a:r>
            <a:r>
              <a:rPr lang="fr-FR" dirty="0" smtClean="0"/>
              <a:t>;</a:t>
            </a:r>
          </a:p>
          <a:p>
            <a:pPr marL="285750" indent="-285750" algn="just">
              <a:buFont typeface="Arial" panose="020B0604020202020204" pitchFamily="34" charset="0"/>
              <a:buChar char="•"/>
            </a:pPr>
            <a:r>
              <a:rPr lang="fr-FR" dirty="0" smtClean="0"/>
              <a:t>Lorsque </a:t>
            </a:r>
            <a:r>
              <a:rPr lang="fr-FR" dirty="0"/>
              <a:t>le train est en position haute, le </a:t>
            </a:r>
            <a:r>
              <a:rPr lang="fr-FR" b="1" dirty="0"/>
              <a:t>galet de verrouillage</a:t>
            </a:r>
            <a:r>
              <a:rPr lang="fr-FR" dirty="0"/>
              <a:t> de la jambe de train se place dans le </a:t>
            </a:r>
            <a:r>
              <a:rPr lang="fr-FR" b="1" dirty="0"/>
              <a:t>crochet de verrouillage </a:t>
            </a:r>
            <a:r>
              <a:rPr lang="fr-FR" dirty="0"/>
              <a:t>qui se referme. </a:t>
            </a:r>
            <a:endParaRPr lang="fr-FR" dirty="0" smtClean="0"/>
          </a:p>
          <a:p>
            <a:pPr marL="285750" indent="-285750" algn="just">
              <a:buFont typeface="Arial" panose="020B0604020202020204" pitchFamily="34" charset="0"/>
              <a:buChar char="•"/>
            </a:pPr>
            <a:r>
              <a:rPr lang="fr-FR" dirty="0" smtClean="0"/>
              <a:t>Le </a:t>
            </a:r>
            <a:r>
              <a:rPr lang="fr-FR" dirty="0"/>
              <a:t>train étant verrouillé haut, le boîtier de séquence commandé par le train autorise la fermeture de la trappe </a:t>
            </a:r>
            <a:r>
              <a:rPr lang="fr-FR" dirty="0" smtClean="0"/>
              <a:t>;</a:t>
            </a:r>
          </a:p>
          <a:p>
            <a:pPr marL="285750" indent="-285750" algn="just">
              <a:buFont typeface="Arial" panose="020B0604020202020204" pitchFamily="34" charset="0"/>
              <a:buChar char="•"/>
            </a:pPr>
            <a:r>
              <a:rPr lang="fr-FR" dirty="0" smtClean="0"/>
              <a:t>la </a:t>
            </a:r>
            <a:r>
              <a:rPr lang="fr-FR" dirty="0"/>
              <a:t>trappe se referme et est verrouillée par son crochet </a:t>
            </a:r>
            <a:r>
              <a:rPr lang="fr-FR" dirty="0" smtClean="0"/>
              <a:t>;</a:t>
            </a:r>
          </a:p>
          <a:p>
            <a:pPr marL="285750" indent="-285750" algn="just">
              <a:buFont typeface="Arial" panose="020B0604020202020204" pitchFamily="34" charset="0"/>
              <a:buChar char="•"/>
            </a:pPr>
            <a:r>
              <a:rPr lang="fr-FR" dirty="0" smtClean="0"/>
              <a:t>l'alimentation </a:t>
            </a:r>
            <a:r>
              <a:rPr lang="fr-FR" dirty="0"/>
              <a:t>hydraulique des trains est coupée (automatiquement ou en plaçant la manette de train sur « neutre »).</a:t>
            </a:r>
          </a:p>
        </p:txBody>
      </p:sp>
      <p:pic>
        <p:nvPicPr>
          <p:cNvPr id="6" name="Espace réservé du contenu 5" descr="image48"/>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32171" y="1444892"/>
            <a:ext cx="4692614" cy="4270107"/>
          </a:xfrm>
          <a:prstGeom prst="rect">
            <a:avLst/>
          </a:prstGeom>
          <a:ln/>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430398" y="127084"/>
            <a:ext cx="533120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Séquences de fonctionnement des trains d'atterrissage</a:t>
            </a:r>
          </a:p>
        </p:txBody>
      </p:sp>
    </p:spTree>
    <p:extLst>
      <p:ext uri="{BB962C8B-B14F-4D97-AF65-F5344CB8AC3E}">
        <p14:creationId xmlns:p14="http://schemas.microsoft.com/office/powerpoint/2010/main" val="79197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5942" y="1548230"/>
            <a:ext cx="6096000" cy="452431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fr-FR" b="1" u="sng" dirty="0" smtClean="0"/>
              <a:t>Séquence </a:t>
            </a:r>
            <a:r>
              <a:rPr lang="fr-FR" b="1" u="sng" dirty="0"/>
              <a:t>d'extension</a:t>
            </a:r>
          </a:p>
          <a:p>
            <a:endParaRPr lang="fr-FR" dirty="0"/>
          </a:p>
          <a:p>
            <a:pPr marL="285750" indent="-285750" algn="just">
              <a:buFont typeface="Arial" panose="020B0604020202020204" pitchFamily="34" charset="0"/>
              <a:buChar char="•"/>
            </a:pPr>
            <a:r>
              <a:rPr lang="fr-FR" dirty="0"/>
              <a:t>La manette de train est positionnée sur « sorti » (« down »). Elle commande le </a:t>
            </a:r>
            <a:r>
              <a:rPr lang="fr-FR" dirty="0" smtClean="0"/>
              <a:t>sélecteur </a:t>
            </a:r>
            <a:r>
              <a:rPr lang="fr-FR" dirty="0"/>
              <a:t>électrohydraulique des trains dans le sens </a:t>
            </a:r>
            <a:r>
              <a:rPr lang="fr-FR" dirty="0" smtClean="0"/>
              <a:t>descente;</a:t>
            </a:r>
            <a:endParaRPr lang="fr-FR" dirty="0"/>
          </a:p>
          <a:p>
            <a:pPr marL="285750" indent="-285750" algn="just">
              <a:buFont typeface="Arial" panose="020B0604020202020204" pitchFamily="34" charset="0"/>
              <a:buChar char="•"/>
            </a:pPr>
            <a:r>
              <a:rPr lang="fr-FR" dirty="0"/>
              <a:t>Les crochets de trappes sont commandés en ouverture ; </a:t>
            </a:r>
            <a:endParaRPr lang="fr-FR" dirty="0" smtClean="0"/>
          </a:p>
          <a:p>
            <a:pPr marL="285750" indent="-285750" algn="just">
              <a:buFont typeface="Arial" panose="020B0604020202020204" pitchFamily="34" charset="0"/>
              <a:buChar char="•"/>
            </a:pPr>
            <a:r>
              <a:rPr lang="fr-FR" dirty="0" smtClean="0"/>
              <a:t>les </a:t>
            </a:r>
            <a:r>
              <a:rPr lang="fr-FR" dirty="0"/>
              <a:t>vérins de trappes sont  alimentés, les trappes s'ouvrent ;</a:t>
            </a:r>
          </a:p>
          <a:p>
            <a:pPr marL="285750" indent="-285750" algn="just">
              <a:buFont typeface="Arial" panose="020B0604020202020204" pitchFamily="34" charset="0"/>
              <a:buChar char="•"/>
            </a:pPr>
            <a:r>
              <a:rPr lang="fr-FR" dirty="0"/>
              <a:t>Sur chaque train, lorsque la trappe est ouverte, le clapet de séquence commandé </a:t>
            </a:r>
            <a:r>
              <a:rPr lang="fr-FR" dirty="0" smtClean="0"/>
              <a:t>par </a:t>
            </a:r>
            <a:r>
              <a:rPr lang="fr-FR" dirty="0"/>
              <a:t>la trappe autorise l'ouverture du crochet de verrouillage du train. </a:t>
            </a:r>
            <a:endParaRPr lang="fr-FR" dirty="0" smtClean="0"/>
          </a:p>
          <a:p>
            <a:pPr marL="285750" indent="-285750" algn="just">
              <a:buFont typeface="Arial" panose="020B0604020202020204" pitchFamily="34" charset="0"/>
              <a:buChar char="•"/>
            </a:pPr>
            <a:r>
              <a:rPr lang="fr-FR" dirty="0" smtClean="0"/>
              <a:t>Le </a:t>
            </a:r>
            <a:r>
              <a:rPr lang="fr-FR" dirty="0"/>
              <a:t>train </a:t>
            </a:r>
            <a:r>
              <a:rPr lang="fr-FR" dirty="0" smtClean="0"/>
              <a:t>descend </a:t>
            </a:r>
            <a:r>
              <a:rPr lang="fr-FR" dirty="0"/>
              <a:t>soit par gravité soit sous l'action du vérin de manœuvre (selon les avions).</a:t>
            </a:r>
          </a:p>
          <a:p>
            <a:pPr marL="285750" indent="-285750" algn="just">
              <a:buFont typeface="Arial" panose="020B0604020202020204" pitchFamily="34" charset="0"/>
              <a:buChar char="•"/>
            </a:pPr>
            <a:r>
              <a:rPr lang="fr-FR" dirty="0"/>
              <a:t>Lorsque le train est verrouillé bas, le clapet de séquence qu'il commande autorise fermeture de la trappe ;</a:t>
            </a:r>
          </a:p>
          <a:p>
            <a:pPr marL="285750" indent="-285750" algn="just">
              <a:buFont typeface="Arial" panose="020B0604020202020204" pitchFamily="34" charset="0"/>
              <a:buChar char="•"/>
            </a:pPr>
            <a:r>
              <a:rPr lang="fr-FR" dirty="0"/>
              <a:t>La trappe se verrouille en position fermée dans son crochet ;</a:t>
            </a:r>
          </a:p>
          <a:p>
            <a:pPr marL="285750" indent="-285750" algn="just">
              <a:buFont typeface="Arial" panose="020B0604020202020204" pitchFamily="34" charset="0"/>
              <a:buChar char="•"/>
            </a:pPr>
            <a:r>
              <a:rPr lang="fr-FR" dirty="0"/>
              <a:t>La pression hydraulique est maintenue sur le circuit de train.</a:t>
            </a:r>
          </a:p>
        </p:txBody>
      </p:sp>
      <p:pic>
        <p:nvPicPr>
          <p:cNvPr id="6" name="Espace réservé du contenu 5" descr="image49"/>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05600" y="1807029"/>
            <a:ext cx="5295247" cy="3963344"/>
          </a:xfrm>
          <a:prstGeom prst="rect">
            <a:avLst/>
          </a:prstGeom>
          <a:ln/>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430398" y="127084"/>
            <a:ext cx="533120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Séquences de fonctionnement des trains d'atterrissage</a:t>
            </a:r>
          </a:p>
        </p:txBody>
      </p:sp>
    </p:spTree>
    <p:extLst>
      <p:ext uri="{BB962C8B-B14F-4D97-AF65-F5344CB8AC3E}">
        <p14:creationId xmlns:p14="http://schemas.microsoft.com/office/powerpoint/2010/main" val="7828556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3914" y="1076878"/>
            <a:ext cx="6096000" cy="480131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fr-FR" b="1" u="sng" dirty="0" smtClean="0"/>
              <a:t>Signalisation</a:t>
            </a:r>
            <a:endParaRPr lang="fr-FR" b="1" u="sng" dirty="0"/>
          </a:p>
          <a:p>
            <a:pPr marL="285750" indent="-285750" algn="just">
              <a:buFont typeface="Arial" panose="020B0604020202020204" pitchFamily="34" charset="0"/>
              <a:buChar char="•"/>
            </a:pPr>
            <a:r>
              <a:rPr lang="fr-FR" dirty="0"/>
              <a:t>Les positions et les mouvements des trains d'atterrissage peuvent être signalés par des voyants lumineux ou des symboles sur les écrans ECAM (Airbus) ou EICAS (Boeing), eux-mêmes éventuellement complétés par des voyants.</a:t>
            </a:r>
          </a:p>
          <a:p>
            <a:pPr marL="285750" indent="-285750" algn="just">
              <a:buFont typeface="Arial" panose="020B0604020202020204" pitchFamily="34" charset="0"/>
              <a:buChar char="•"/>
            </a:pPr>
            <a:r>
              <a:rPr lang="fr-FR" dirty="0"/>
              <a:t>La signalisation par voyants comprend généralement trois ensembles :</a:t>
            </a:r>
          </a:p>
          <a:p>
            <a:pPr marL="285750" indent="-285750" algn="just">
              <a:buFont typeface="Arial" panose="020B0604020202020204" pitchFamily="34" charset="0"/>
              <a:buChar char="•"/>
            </a:pPr>
            <a:r>
              <a:rPr lang="fr-FR" dirty="0"/>
              <a:t>Les voyants de trappes : un voyant par trappe </a:t>
            </a:r>
            <a:r>
              <a:rPr lang="fr-FR" dirty="0" smtClean="0"/>
              <a:t>(«</a:t>
            </a:r>
            <a:r>
              <a:rPr lang="fr-FR" dirty="0" smtClean="0">
                <a:solidFill>
                  <a:schemeClr val="accent4"/>
                </a:solidFill>
              </a:rPr>
              <a:t>DOOR</a:t>
            </a:r>
            <a:r>
              <a:rPr lang="fr-FR" dirty="0" smtClean="0"/>
              <a:t>» </a:t>
            </a:r>
            <a:r>
              <a:rPr lang="fr-FR" dirty="0">
                <a:solidFill>
                  <a:schemeClr val="accent4"/>
                </a:solidFill>
              </a:rPr>
              <a:t>ambre</a:t>
            </a:r>
            <a:r>
              <a:rPr lang="fr-FR" dirty="0"/>
              <a:t>), allumé si elle n'est pas verrouillée ;</a:t>
            </a:r>
          </a:p>
          <a:p>
            <a:pPr marL="285750" indent="-285750" algn="just">
              <a:buFont typeface="Arial" panose="020B0604020202020204" pitchFamily="34" charset="0"/>
              <a:buChar char="•"/>
            </a:pPr>
            <a:r>
              <a:rPr lang="fr-FR" dirty="0"/>
              <a:t>Les voyants de désaccord trains : un voyant par train (« </a:t>
            </a:r>
            <a:r>
              <a:rPr lang="fr-FR" dirty="0" smtClean="0">
                <a:solidFill>
                  <a:srgbClr val="FF0000"/>
                </a:solidFill>
              </a:rPr>
              <a:t>UNLK» </a:t>
            </a:r>
            <a:r>
              <a:rPr lang="fr-FR" dirty="0">
                <a:solidFill>
                  <a:srgbClr val="FF0000"/>
                </a:solidFill>
              </a:rPr>
              <a:t>rouge</a:t>
            </a:r>
            <a:r>
              <a:rPr lang="fr-FR" dirty="0"/>
              <a:t>) indique un désaccord entre la position de la manette et la position du train (par exemple, manette sur </a:t>
            </a:r>
            <a:r>
              <a:rPr lang="fr-FR" dirty="0" smtClean="0"/>
              <a:t>«down» </a:t>
            </a:r>
            <a:r>
              <a:rPr lang="fr-FR" dirty="0"/>
              <a:t>et train non verrouillé bas) ;</a:t>
            </a:r>
          </a:p>
          <a:p>
            <a:pPr marL="285750" indent="-285750" algn="just">
              <a:buFont typeface="Arial" panose="020B0604020202020204" pitchFamily="34" charset="0"/>
              <a:buChar char="•"/>
            </a:pPr>
            <a:r>
              <a:rPr lang="fr-FR" dirty="0"/>
              <a:t>Les voyants de verrouillage des trains : un voyant </a:t>
            </a:r>
            <a:r>
              <a:rPr lang="fr-FR" dirty="0" smtClean="0"/>
              <a:t>«</a:t>
            </a:r>
            <a:r>
              <a:rPr lang="fr-FR" dirty="0" smtClean="0">
                <a:solidFill>
                  <a:srgbClr val="00B050"/>
                </a:solidFill>
              </a:rPr>
              <a:t>VERT</a:t>
            </a:r>
            <a:r>
              <a:rPr lang="fr-FR" dirty="0"/>
              <a:t>	» par train, allumé si le train est verrouillé bas.</a:t>
            </a:r>
          </a:p>
          <a:p>
            <a:pPr marL="285750" indent="-285750" algn="just">
              <a:buFont typeface="Arial" panose="020B0604020202020204" pitchFamily="34" charset="0"/>
              <a:buChar char="•"/>
            </a:pPr>
            <a:r>
              <a:rPr lang="fr-FR" dirty="0"/>
              <a:t>Il faut bien faire la différence entre la signalisation des trappes et celle des trains</a:t>
            </a:r>
            <a:r>
              <a:rPr lang="fr-FR" dirty="0" smtClean="0"/>
              <a:t>.</a:t>
            </a:r>
            <a:endParaRPr lang="fr-FR" dirty="0"/>
          </a:p>
        </p:txBody>
      </p:sp>
      <p:sp>
        <p:nvSpPr>
          <p:cNvPr id="6" name="Rectangle 5"/>
          <p:cNvSpPr/>
          <p:nvPr/>
        </p:nvSpPr>
        <p:spPr>
          <a:xfrm>
            <a:off x="2277203" y="219372"/>
            <a:ext cx="245599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Signalisation et alarmes </a:t>
            </a:r>
          </a:p>
        </p:txBody>
      </p:sp>
      <p:pic>
        <p:nvPicPr>
          <p:cNvPr id="7" name="Espace réservé du contenu 6" descr="C:\Cours RAM - ERA\Documents Mermouz\new mermouz\att\1664140784369.jpg"/>
          <p:cNvPicPr>
            <a:picLocks noGrp="1"/>
          </p:cNvPicPr>
          <p:nvPr>
            <p:ph idx="1"/>
          </p:nvPr>
        </p:nvPicPr>
        <p:blipFill rotWithShape="1">
          <a:blip r:embed="rId2" cstate="print">
            <a:extLst>
              <a:ext uri="{28A0092B-C50C-407E-A947-70E740481C1C}">
                <a14:useLocalDpi xmlns:a14="http://schemas.microsoft.com/office/drawing/2010/main" val="0"/>
              </a:ext>
            </a:extLst>
          </a:blip>
          <a:srcRect l="18056" t="17300" r="9847" b="16497"/>
          <a:stretch/>
        </p:blipFill>
        <p:spPr bwMode="auto">
          <a:xfrm>
            <a:off x="6858000" y="219372"/>
            <a:ext cx="4908571" cy="66386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3304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9"/>
              <p:cNvSpPr/>
              <p:nvPr/>
            </p:nvSpPr>
            <p:spPr>
              <a:xfrm>
                <a:off x="457200" y="1320416"/>
                <a:ext cx="5388429"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les efforts dans la structure sont liés au poids de l'avion à l'atterrissage et à sa vitesse verticale: limitation du poids maxi - atterrissage.  </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Les règlements imposent une énergie cinétique minimum théorique à absorber par l'ensemble des trains principaux qui supportent la plus grande partie des efforts (</a:t>
                </a:r>
                <a14:m>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90%</m:t>
                    </m:r>
                  </m:oMath>
                </a14:m>
                <a:r>
                  <a:rPr lang="fr-FR" dirty="0" smtClean="0"/>
                  <a:t>), sans que les amortisseurs soient à fond de course et les pneus aplatis.</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Le train auxiliaire (avant) étant moins chargé assure stabilité et maniabilité.</a:t>
                </a:r>
              </a:p>
              <a:p>
                <a:endParaRPr lang="fr-FR"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457200" y="1320416"/>
                <a:ext cx="5388429" cy="3970318"/>
              </a:xfrm>
              <a:prstGeom prst="rect">
                <a:avLst/>
              </a:prstGeom>
              <a:blipFill>
                <a:blip r:embed="rId2"/>
                <a:stretch>
                  <a:fillRect l="-564" t="-766"/>
                </a:stretch>
              </a:blipFill>
            </p:spPr>
            <p:txBody>
              <a:bodyPr/>
              <a:lstStyle/>
              <a:p>
                <a:r>
                  <a:rPr lang="en-US">
                    <a:noFill/>
                  </a:rPr>
                  <a:t> </a:t>
                </a:r>
              </a:p>
            </p:txBody>
          </p:sp>
        </mc:Fallback>
      </mc:AlternateContent>
      <p:sp>
        <p:nvSpPr>
          <p:cNvPr id="4" name="Rectangle 3"/>
          <p:cNvSpPr/>
          <p:nvPr/>
        </p:nvSpPr>
        <p:spPr>
          <a:xfrm>
            <a:off x="5053633" y="272534"/>
            <a:ext cx="183492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a:t>
            </a:r>
            <a:r>
              <a:rPr lang="fr-FR" dirty="0" smtClean="0"/>
              <a:t>Efforts </a:t>
            </a:r>
            <a:r>
              <a:rPr lang="fr-FR" dirty="0"/>
              <a:t>supportés</a:t>
            </a:r>
          </a:p>
        </p:txBody>
      </p:sp>
    </p:spTree>
    <p:extLst>
      <p:ext uri="{BB962C8B-B14F-4D97-AF65-F5344CB8AC3E}">
        <p14:creationId xmlns:p14="http://schemas.microsoft.com/office/powerpoint/2010/main" val="1686770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C:\Cours RAM - ERA\Documents Mermouz\new mermouz\att\1664140784364.jpg"/>
          <p:cNvPicPr>
            <a:picLocks noGrp="1"/>
          </p:cNvPicPr>
          <p:nvPr>
            <p:ph idx="1"/>
          </p:nvPr>
        </p:nvPicPr>
        <p:blipFill rotWithShape="1">
          <a:blip r:embed="rId2" cstate="print">
            <a:extLst>
              <a:ext uri="{28A0092B-C50C-407E-A947-70E740481C1C}">
                <a14:useLocalDpi xmlns:a14="http://schemas.microsoft.com/office/drawing/2010/main" val="0"/>
              </a:ext>
            </a:extLst>
          </a:blip>
          <a:srcRect l="30742" t="45595" r="25494" b="10354"/>
          <a:stretch/>
        </p:blipFill>
        <p:spPr bwMode="auto">
          <a:xfrm rot="10800000">
            <a:off x="4567482" y="1052739"/>
            <a:ext cx="3057031" cy="4351338"/>
          </a:xfrm>
          <a:prstGeom prst="rect">
            <a:avLst/>
          </a:prstGeom>
          <a:noFill/>
          <a:ln>
            <a:noFill/>
          </a:ln>
          <a:extLst>
            <a:ext uri="{53640926-AAD7-44D8-BBD7-CCE9431645EC}">
              <a14:shadowObscured xmlns:a14="http://schemas.microsoft.com/office/drawing/2010/main"/>
            </a:ext>
          </a:extLst>
        </p:spPr>
      </p:pic>
      <p:sp>
        <p:nvSpPr>
          <p:cNvPr id="5" name="Rectangle 4"/>
          <p:cNvSpPr/>
          <p:nvPr/>
        </p:nvSpPr>
        <p:spPr>
          <a:xfrm>
            <a:off x="4868002" y="219372"/>
            <a:ext cx="245599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Signalisation et alarmes </a:t>
            </a:r>
          </a:p>
        </p:txBody>
      </p:sp>
      <p:sp>
        <p:nvSpPr>
          <p:cNvPr id="6" name="Rectangle 5"/>
          <p:cNvSpPr/>
          <p:nvPr/>
        </p:nvSpPr>
        <p:spPr>
          <a:xfrm>
            <a:off x="3303053" y="5498780"/>
            <a:ext cx="5585888" cy="369332"/>
          </a:xfrm>
          <a:prstGeom prst="rect">
            <a:avLst/>
          </a:prstGeom>
        </p:spPr>
        <p:txBody>
          <a:bodyPr wrap="none">
            <a:spAutoFit/>
          </a:bodyPr>
          <a:lstStyle/>
          <a:p>
            <a:pPr algn="ctr">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Anomalie de verrouillage du train principal gauche (A320)</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092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39937" y="997527"/>
            <a:ext cx="1031212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u="sng" dirty="0" smtClean="0"/>
              <a:t>Alarmes</a:t>
            </a:r>
            <a:endParaRPr lang="fr-FR" b="1" u="sng" dirty="0"/>
          </a:p>
          <a:p>
            <a:pPr marL="285750" indent="-285750" algn="just">
              <a:buFont typeface="Arial" panose="020B0604020202020204" pitchFamily="34" charset="0"/>
              <a:buChar char="•"/>
            </a:pPr>
            <a:r>
              <a:rPr lang="fr-MA" dirty="0" smtClean="0"/>
              <a:t>Les </a:t>
            </a:r>
            <a:r>
              <a:rPr lang="fr-MA" dirty="0"/>
              <a:t>avions de transport de conception récente sont équipés d'alarmes visuelles et auditives qui s'activent si, à l'issue d'une séquence d'extension ou de rétraction, un train ou une trappe est en position anormale (vue ci-dessus).</a:t>
            </a:r>
            <a:endParaRPr lang="en-US" dirty="0"/>
          </a:p>
          <a:p>
            <a:pPr marL="285750" indent="-285750" algn="just">
              <a:buFont typeface="Arial" panose="020B0604020202020204" pitchFamily="34" charset="0"/>
              <a:buChar char="•"/>
            </a:pPr>
            <a:r>
              <a:rPr lang="fr-MA" dirty="0"/>
              <a:t>Les autres avions sont au minimum équipés d'une alarme sonore qui retentit si l'avion est </a:t>
            </a:r>
            <a:r>
              <a:rPr lang="fr-MA" dirty="0" smtClean="0"/>
              <a:t>en </a:t>
            </a:r>
            <a:r>
              <a:rPr lang="fr-MA" dirty="0"/>
              <a:t>phase d'approche finale avec au moins un train non verrouillé bas. </a:t>
            </a:r>
            <a:endParaRPr lang="fr-MA" dirty="0" smtClean="0"/>
          </a:p>
          <a:p>
            <a:pPr marL="285750" indent="-285750" algn="just">
              <a:buFont typeface="Arial" panose="020B0604020202020204" pitchFamily="34" charset="0"/>
              <a:buChar char="•"/>
            </a:pPr>
            <a:r>
              <a:rPr lang="fr-MA" dirty="0" smtClean="0"/>
              <a:t>Cette </a:t>
            </a:r>
            <a:r>
              <a:rPr lang="fr-MA" dirty="0"/>
              <a:t>alarme peut être conditionnée au braquage </a:t>
            </a:r>
            <a:r>
              <a:rPr lang="fr-MA" dirty="0" smtClean="0"/>
              <a:t>«atterrissage» </a:t>
            </a:r>
            <a:r>
              <a:rPr lang="fr-MA" dirty="0"/>
              <a:t>des hypersustentateurs (ex : volets de bord de fuite) en régime des moteurs (proche du ralenti) et éventuellement à une hauteur radioaltimétrique. Elle a pour but essentiel d'alerter l'équipage en cas d'oubli du train.</a:t>
            </a:r>
            <a:endParaRPr lang="en-US" dirty="0"/>
          </a:p>
          <a:p>
            <a:pPr marL="285750" indent="-285750" algn="just">
              <a:buFont typeface="Arial" panose="020B0604020202020204" pitchFamily="34" charset="0"/>
              <a:buChar char="•"/>
            </a:pPr>
            <a:r>
              <a:rPr lang="fr-MA" dirty="0"/>
              <a:t>(Le GPWS possède une fonction analogue.)</a:t>
            </a:r>
            <a:endParaRPr lang="en-US" dirty="0"/>
          </a:p>
        </p:txBody>
      </p:sp>
      <p:sp>
        <p:nvSpPr>
          <p:cNvPr id="6" name="Rectangle 5"/>
          <p:cNvSpPr/>
          <p:nvPr/>
        </p:nvSpPr>
        <p:spPr>
          <a:xfrm>
            <a:off x="4955088" y="208878"/>
            <a:ext cx="245599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Signalisation et alarmes </a:t>
            </a:r>
          </a:p>
        </p:txBody>
      </p:sp>
    </p:spTree>
    <p:extLst>
      <p:ext uri="{BB962C8B-B14F-4D97-AF65-F5344CB8AC3E}">
        <p14:creationId xmlns:p14="http://schemas.microsoft.com/office/powerpoint/2010/main" val="2111925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3143" y="1029218"/>
            <a:ext cx="6640285"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u="sng" dirty="0" smtClean="0"/>
              <a:t>Les </a:t>
            </a:r>
            <a:r>
              <a:rPr lang="fr-FR" b="1" u="sng" dirty="0"/>
              <a:t>broches de </a:t>
            </a:r>
            <a:r>
              <a:rPr lang="fr-FR" b="1" u="sng" dirty="0" smtClean="0"/>
              <a:t>sécurité</a:t>
            </a:r>
          </a:p>
          <a:p>
            <a:pPr marL="285750" indent="-285750" algn="just">
              <a:lnSpc>
                <a:spcPct val="150000"/>
              </a:lnSpc>
              <a:buFont typeface="Arial" panose="020B0604020202020204" pitchFamily="34" charset="0"/>
              <a:buChar char="•"/>
            </a:pPr>
            <a:r>
              <a:rPr lang="fr-FR" dirty="0" smtClean="0"/>
              <a:t>La </a:t>
            </a:r>
            <a:r>
              <a:rPr lang="fr-FR" dirty="0"/>
              <a:t>pression hydraulique est maintenue sur le circuit de train lorsqu'il est sorti afin de garantir le verrouillage.</a:t>
            </a:r>
          </a:p>
          <a:p>
            <a:pPr marL="285750" indent="-285750" algn="just">
              <a:lnSpc>
                <a:spcPct val="150000"/>
              </a:lnSpc>
              <a:buFont typeface="Arial" panose="020B0604020202020204" pitchFamily="34" charset="0"/>
              <a:buChar char="•"/>
            </a:pPr>
            <a:r>
              <a:rPr lang="fr-FR" dirty="0"/>
              <a:t>En cas de tractage de l'avion sans mise en pression des circuits hydrauliques, le personnel </a:t>
            </a:r>
            <a:r>
              <a:rPr lang="fr-FR" dirty="0" smtClean="0"/>
              <a:t>de </a:t>
            </a:r>
            <a:r>
              <a:rPr lang="fr-FR" dirty="0"/>
              <a:t>maintenance utilise des broches/goupilles de sécurité (équipées de flammes de repérage), </a:t>
            </a:r>
            <a:r>
              <a:rPr lang="fr-FR" dirty="0" smtClean="0"/>
              <a:t>qui </a:t>
            </a:r>
            <a:r>
              <a:rPr lang="fr-FR" dirty="0"/>
              <a:t>bloquent les organes de verrouillage bas des </a:t>
            </a:r>
            <a:r>
              <a:rPr lang="fr-FR" dirty="0" smtClean="0"/>
              <a:t>trains: </a:t>
            </a:r>
          </a:p>
          <a:p>
            <a:pPr algn="just">
              <a:lnSpc>
                <a:spcPct val="150000"/>
              </a:lnSpc>
            </a:pPr>
            <a:r>
              <a:rPr lang="fr-FR" b="1" dirty="0" smtClean="0"/>
              <a:t>les </a:t>
            </a:r>
            <a:r>
              <a:rPr lang="fr-FR" b="1" dirty="0"/>
              <a:t>contrefiches de verrouillage ou </a:t>
            </a:r>
            <a:r>
              <a:rPr lang="fr-FR" b="1" dirty="0" smtClean="0"/>
              <a:t>la </a:t>
            </a:r>
            <a:r>
              <a:rPr lang="fr-FR" b="1" dirty="0"/>
              <a:t>contrefiche télescopique </a:t>
            </a:r>
            <a:r>
              <a:rPr lang="fr-FR" dirty="0"/>
              <a:t>que l'on rencontre sur certains trains avant. </a:t>
            </a:r>
            <a:endParaRPr lang="fr-FR" dirty="0" smtClean="0"/>
          </a:p>
          <a:p>
            <a:pPr marL="285750" indent="-285750" algn="just">
              <a:lnSpc>
                <a:spcPct val="150000"/>
              </a:lnSpc>
              <a:buFont typeface="Arial" panose="020B0604020202020204" pitchFamily="34" charset="0"/>
              <a:buChar char="•"/>
            </a:pPr>
            <a:r>
              <a:rPr lang="fr-FR" dirty="0" smtClean="0"/>
              <a:t>Ces </a:t>
            </a:r>
            <a:r>
              <a:rPr lang="fr-FR" dirty="0"/>
              <a:t>dispositifs sont aussi mis en place en cas de stationnement de longue durée</a:t>
            </a:r>
            <a:r>
              <a:rPr lang="fr-FR" dirty="0" smtClean="0"/>
              <a:t>.</a:t>
            </a:r>
            <a:endParaRPr lang="fr-FR" dirty="0"/>
          </a:p>
        </p:txBody>
      </p:sp>
      <p:sp>
        <p:nvSpPr>
          <p:cNvPr id="5" name="Rectangle 4"/>
          <p:cNvSpPr/>
          <p:nvPr/>
        </p:nvSpPr>
        <p:spPr>
          <a:xfrm>
            <a:off x="3048000" y="404039"/>
            <a:ext cx="59086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Dispositifs destinés à éviter une rétraction accidentelle au sol</a:t>
            </a:r>
          </a:p>
        </p:txBody>
      </p:sp>
      <p:pic>
        <p:nvPicPr>
          <p:cNvPr id="6" name="Espace réservé du contenu 5" descr="image40"/>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18131" y="1614275"/>
            <a:ext cx="3249168" cy="2292096"/>
          </a:xfrm>
          <a:prstGeom prst="rect">
            <a:avLst/>
          </a:prstGeom>
        </p:spPr>
        <p:style>
          <a:lnRef idx="2">
            <a:schemeClr val="accent2"/>
          </a:lnRef>
          <a:fillRef idx="1">
            <a:schemeClr val="lt1"/>
          </a:fillRef>
          <a:effectRef idx="0">
            <a:schemeClr val="accent2"/>
          </a:effectRef>
          <a:fontRef idx="minor">
            <a:schemeClr val="dk1"/>
          </a:fontRef>
        </p:style>
      </p:pic>
      <p:pic>
        <p:nvPicPr>
          <p:cNvPr id="4098" name="Picture 2" descr="Train avant securite A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6824" y="4106862"/>
            <a:ext cx="3800475" cy="192405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87073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086" y="900729"/>
            <a:ext cx="6096000" cy="53553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smtClean="0"/>
              <a:t>Dispositif </a:t>
            </a:r>
            <a:r>
              <a:rPr lang="fr-FR" b="1" dirty="0"/>
              <a:t>de protection dans le boitier de commande du </a:t>
            </a:r>
            <a:r>
              <a:rPr lang="fr-FR" b="1" dirty="0" smtClean="0"/>
              <a:t>train</a:t>
            </a:r>
          </a:p>
          <a:p>
            <a:endParaRPr lang="fr-FR" b="1" dirty="0"/>
          </a:p>
          <a:p>
            <a:pPr algn="just"/>
            <a:r>
              <a:rPr lang="fr-FR" dirty="0"/>
              <a:t>Afin d'éviter une commande de rétraction du train au sol, un doigt de sécurité empêche </a:t>
            </a:r>
            <a:r>
              <a:rPr lang="fr-FR" dirty="0" smtClean="0"/>
              <a:t>de </a:t>
            </a:r>
            <a:r>
              <a:rPr lang="fr-FR" dirty="0"/>
              <a:t>passer la manette de commande sur « rentré </a:t>
            </a:r>
            <a:r>
              <a:rPr lang="fr-FR" dirty="0" smtClean="0"/>
              <a:t>».</a:t>
            </a:r>
            <a:endParaRPr lang="fr-FR" dirty="0"/>
          </a:p>
          <a:p>
            <a:pPr algn="just"/>
            <a:r>
              <a:rPr lang="fr-FR" dirty="0"/>
              <a:t>Ce système est activé par un ensemble de microcontacts (ou de détecteurs de proximité) </a:t>
            </a:r>
            <a:r>
              <a:rPr lang="fr-FR" dirty="0" smtClean="0"/>
              <a:t>surveillant </a:t>
            </a:r>
            <a:r>
              <a:rPr lang="fr-FR" dirty="0"/>
              <a:t>la position des amortisseurs, qui sont écrasés lorsque l'avion est au sol.</a:t>
            </a:r>
          </a:p>
          <a:p>
            <a:pPr algn="just"/>
            <a:r>
              <a:rPr lang="fr-FR" dirty="0"/>
              <a:t>Cette surveillance de la position </a:t>
            </a:r>
            <a:r>
              <a:rPr lang="fr-FR" dirty="0" smtClean="0"/>
              <a:t>«sol» </a:t>
            </a:r>
            <a:r>
              <a:rPr lang="fr-FR" dirty="0"/>
              <a:t>de l'avion, appelée </a:t>
            </a:r>
            <a:r>
              <a:rPr lang="fr-FR" dirty="0" smtClean="0"/>
              <a:t>«système vol/sol», </a:t>
            </a:r>
            <a:r>
              <a:rPr lang="fr-FR" dirty="0"/>
              <a:t>est aussi </a:t>
            </a:r>
            <a:r>
              <a:rPr lang="fr-FR" dirty="0" smtClean="0"/>
              <a:t>associée </a:t>
            </a:r>
            <a:r>
              <a:rPr lang="fr-FR" dirty="0"/>
              <a:t>à différents dispositifs, comme par exemple le dégivrage de la voilure ou le régime de -a </a:t>
            </a:r>
            <a:r>
              <a:rPr lang="fr-FR" dirty="0" smtClean="0"/>
              <a:t>ralenti </a:t>
            </a:r>
            <a:r>
              <a:rPr lang="fr-FR" dirty="0"/>
              <a:t>des réacteurs.</a:t>
            </a:r>
          </a:p>
          <a:p>
            <a:pPr algn="just"/>
            <a:r>
              <a:rPr lang="fr-FR" dirty="0"/>
              <a:t>Le dispositif de verrouillage de la manette de train peut aussi être activé après </a:t>
            </a:r>
            <a:r>
              <a:rPr lang="fr-FR" dirty="0" smtClean="0"/>
              <a:t>décollage si un </a:t>
            </a:r>
            <a:r>
              <a:rPr lang="fr-FR" dirty="0"/>
              <a:t>train est dans une configuration ne convenant pas pour la rétraction, par exemple : roulette </a:t>
            </a:r>
            <a:r>
              <a:rPr lang="fr-FR" dirty="0" smtClean="0"/>
              <a:t>avant </a:t>
            </a:r>
            <a:r>
              <a:rPr lang="fr-FR" dirty="0"/>
              <a:t>non centrée, boggie dans une mauvaise position...</a:t>
            </a:r>
          </a:p>
          <a:p>
            <a:pPr algn="just"/>
            <a:r>
              <a:rPr lang="fr-FR" dirty="0" smtClean="0"/>
              <a:t>Dans ce </a:t>
            </a:r>
            <a:r>
              <a:rPr lang="fr-FR" dirty="0"/>
              <a:t>cas, le verrou peut être surpassé dans certaines conditions définie dans le manuel </a:t>
            </a:r>
            <a:r>
              <a:rPr lang="fr-FR" dirty="0" smtClean="0"/>
              <a:t>de vol</a:t>
            </a:r>
            <a:endParaRPr lang="fr-FR" dirty="0"/>
          </a:p>
        </p:txBody>
      </p:sp>
      <p:sp>
        <p:nvSpPr>
          <p:cNvPr id="6" name="Rectangle 5"/>
          <p:cNvSpPr/>
          <p:nvPr/>
        </p:nvSpPr>
        <p:spPr>
          <a:xfrm>
            <a:off x="3048000" y="404039"/>
            <a:ext cx="59086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Dispositifs destinés à éviter une rétraction accidentelle au sol</a:t>
            </a:r>
          </a:p>
        </p:txBody>
      </p:sp>
      <p:pic>
        <p:nvPicPr>
          <p:cNvPr id="7" name="Espace réservé du contenu 6" descr="image36"/>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00602" y="2182073"/>
            <a:ext cx="3512006" cy="3217241"/>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4402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en-US"/>
          </a:p>
        </p:txBody>
      </p:sp>
      <p:sp>
        <p:nvSpPr>
          <p:cNvPr id="5" name="Rectangle 4"/>
          <p:cNvSpPr/>
          <p:nvPr/>
        </p:nvSpPr>
        <p:spPr>
          <a:xfrm>
            <a:off x="217716" y="714038"/>
            <a:ext cx="7173684"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u="sng" dirty="0" smtClean="0"/>
              <a:t>Principe</a:t>
            </a:r>
            <a:endParaRPr lang="fr-FR" b="1" u="sng" dirty="0"/>
          </a:p>
          <a:p>
            <a:r>
              <a:rPr lang="fr-FR" dirty="0"/>
              <a:t>On peut être amené à sortir les trains en secours suite à un dysfonctionnement du </a:t>
            </a:r>
            <a:r>
              <a:rPr lang="fr-FR" dirty="0" smtClean="0"/>
              <a:t>dispositif </a:t>
            </a:r>
            <a:r>
              <a:rPr lang="fr-FR" dirty="0"/>
              <a:t>de sortie normal ou à une panne du circuit hydraulique commandant les </a:t>
            </a:r>
            <a:r>
              <a:rPr lang="fr-FR" dirty="0" smtClean="0"/>
              <a:t>trains</a:t>
            </a:r>
          </a:p>
          <a:p>
            <a:r>
              <a:rPr lang="fr-FR" dirty="0" smtClean="0"/>
              <a:t>La sortie </a:t>
            </a:r>
            <a:r>
              <a:rPr lang="fr-FR" dirty="0"/>
              <a:t>en secours sur les avions de transport utilise la gravité et fait appel à une commande spécifique.</a:t>
            </a:r>
          </a:p>
          <a:p>
            <a:r>
              <a:rPr lang="fr-FR" dirty="0"/>
              <a:t>La séquence de fonctionnement est la suivante :</a:t>
            </a:r>
          </a:p>
          <a:p>
            <a:pPr marL="285750" indent="-285750">
              <a:buFont typeface="Arial" panose="020B0604020202020204" pitchFamily="34" charset="0"/>
              <a:buChar char="•"/>
            </a:pPr>
            <a:r>
              <a:rPr lang="fr-FR" dirty="0"/>
              <a:t>Isolement de l'alimentation hydraulique et mise au retour de tous les vérins du </a:t>
            </a:r>
            <a:r>
              <a:rPr lang="fr-FR" dirty="0" smtClean="0"/>
              <a:t>circuit </a:t>
            </a:r>
            <a:r>
              <a:rPr lang="fr-FR" dirty="0"/>
              <a:t>: normal de train, afin de permettre le mouvement des différents éléments ;</a:t>
            </a:r>
          </a:p>
          <a:p>
            <a:pPr marL="285750" indent="-285750">
              <a:buFont typeface="Arial" panose="020B0604020202020204" pitchFamily="34" charset="0"/>
              <a:buChar char="•"/>
            </a:pPr>
            <a:r>
              <a:rPr lang="fr-FR" dirty="0"/>
              <a:t>Ouverture des crochets de verrouillage haut des trappes et des trains ;</a:t>
            </a:r>
          </a:p>
          <a:p>
            <a:pPr marL="285750" indent="-285750">
              <a:buFont typeface="Arial" panose="020B0604020202020204" pitchFamily="34" charset="0"/>
              <a:buChar char="•"/>
            </a:pPr>
            <a:r>
              <a:rPr lang="fr-FR" dirty="0"/>
              <a:t>Descente des trains par gravité et ouverture des trappes ; dans cette situation, les roues touchent et même poussent les trappes, qui resteront ouvertes en fin de séquence ;</a:t>
            </a:r>
          </a:p>
          <a:p>
            <a:pPr marL="285750" indent="-285750">
              <a:buFont typeface="Arial" panose="020B0604020202020204" pitchFamily="34" charset="0"/>
              <a:buChar char="•"/>
            </a:pPr>
            <a:r>
              <a:rPr lang="fr-FR" dirty="0"/>
              <a:t>Verrouillage bas des trains par leurs contrefiches, comme dans le cas d'une descente normale mais, ici, la contrefiche de verrouillage est maintenue alignée par ce puissants ressorts et non par le vérin de verrouillage, qui est inopérant.</a:t>
            </a:r>
          </a:p>
          <a:p>
            <a:pPr marL="285750" indent="-285750">
              <a:buFont typeface="Arial" panose="020B0604020202020204" pitchFamily="34" charset="0"/>
              <a:buChar char="•"/>
            </a:pPr>
            <a:r>
              <a:rPr lang="fr-FR" dirty="0"/>
              <a:t>Le train avant descendant vers l'arrière, le vent relatif s'ajoute à la gravité.</a:t>
            </a:r>
          </a:p>
          <a:p>
            <a:endParaRPr lang="fr-FR" dirty="0"/>
          </a:p>
        </p:txBody>
      </p:sp>
      <p:sp>
        <p:nvSpPr>
          <p:cNvPr id="6" name="Rectangle 5"/>
          <p:cNvSpPr/>
          <p:nvPr/>
        </p:nvSpPr>
        <p:spPr>
          <a:xfrm>
            <a:off x="4796374" y="174563"/>
            <a:ext cx="275165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Sortie des trains en secours</a:t>
            </a:r>
          </a:p>
        </p:txBody>
      </p:sp>
      <p:pic>
        <p:nvPicPr>
          <p:cNvPr id="7" name="Espace réservé du contenu 5" descr="image48"/>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7548025" y="1444892"/>
            <a:ext cx="4176760" cy="427010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15312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526" y="2326252"/>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r>
              <a:rPr lang="fr-FR" b="1" dirty="0" smtClean="0"/>
              <a:t>Dispositif mécanique</a:t>
            </a:r>
          </a:p>
          <a:p>
            <a:r>
              <a:rPr lang="fr-FR" dirty="0" smtClean="0"/>
              <a:t>L'équipage </a:t>
            </a:r>
            <a:r>
              <a:rPr lang="fr-FR" dirty="0"/>
              <a:t>dispose d'une manivelle (A320) ou de poignées (B737) afin </a:t>
            </a:r>
            <a:r>
              <a:rPr lang="fr-FR" dirty="0" smtClean="0"/>
              <a:t>:</a:t>
            </a:r>
          </a:p>
          <a:p>
            <a:pPr marL="285750" indent="-285750">
              <a:buFont typeface="Arial" panose="020B0604020202020204" pitchFamily="34" charset="0"/>
              <a:buChar char="•"/>
            </a:pPr>
            <a:r>
              <a:rPr lang="fr-FR" dirty="0" smtClean="0"/>
              <a:t>d'isoler </a:t>
            </a:r>
            <a:r>
              <a:rPr lang="fr-FR" dirty="0"/>
              <a:t>l'alimentation hydraulique, </a:t>
            </a:r>
            <a:endParaRPr lang="fr-FR" dirty="0" smtClean="0"/>
          </a:p>
          <a:p>
            <a:pPr marL="285750" indent="-285750">
              <a:buFont typeface="Arial" panose="020B0604020202020204" pitchFamily="34" charset="0"/>
              <a:buChar char="•"/>
            </a:pPr>
            <a:r>
              <a:rPr lang="fr-FR" dirty="0" smtClean="0"/>
              <a:t>de </a:t>
            </a:r>
            <a:r>
              <a:rPr lang="fr-FR" dirty="0"/>
              <a:t>mettre au retour les vérins de trains et </a:t>
            </a:r>
            <a:endParaRPr lang="fr-FR" dirty="0" smtClean="0"/>
          </a:p>
          <a:p>
            <a:pPr marL="285750" indent="-285750">
              <a:buFont typeface="Arial" panose="020B0604020202020204" pitchFamily="34" charset="0"/>
              <a:buChar char="•"/>
            </a:pPr>
            <a:r>
              <a:rPr lang="fr-FR" dirty="0" smtClean="0"/>
              <a:t>d'ouvrir </a:t>
            </a:r>
            <a:r>
              <a:rPr lang="fr-FR" dirty="0"/>
              <a:t>les crochets ce verrouillage haut.</a:t>
            </a:r>
          </a:p>
        </p:txBody>
      </p:sp>
      <p:sp>
        <p:nvSpPr>
          <p:cNvPr id="5" name="Rectangle 4"/>
          <p:cNvSpPr/>
          <p:nvPr/>
        </p:nvSpPr>
        <p:spPr>
          <a:xfrm>
            <a:off x="3527248" y="117913"/>
            <a:ext cx="50939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Dispositifs de sortie en secours des trains par gravité</a:t>
            </a:r>
          </a:p>
        </p:txBody>
      </p:sp>
      <p:pic>
        <p:nvPicPr>
          <p:cNvPr id="6" name="Espace réservé du contenu 5" descr="C:\Cours RAM - ERA\Documents Mermouz\new mermouz\att\1664140784354.jpg"/>
          <p:cNvPicPr>
            <a:picLocks noGrp="1"/>
          </p:cNvPicPr>
          <p:nvPr>
            <p:ph idx="1"/>
          </p:nvPr>
        </p:nvPicPr>
        <p:blipFill rotWithShape="1">
          <a:blip r:embed="rId2" cstate="print">
            <a:extLst>
              <a:ext uri="{28A0092B-C50C-407E-A947-70E740481C1C}">
                <a14:useLocalDpi xmlns:a14="http://schemas.microsoft.com/office/drawing/2010/main" val="0"/>
              </a:ext>
            </a:extLst>
          </a:blip>
          <a:srcRect l="18170" t="58372" r="14790" b="13102"/>
          <a:stretch/>
        </p:blipFill>
        <p:spPr bwMode="auto">
          <a:xfrm>
            <a:off x="6699840" y="3576132"/>
            <a:ext cx="5067617" cy="3049240"/>
          </a:xfrm>
          <a:prstGeom prst="rect">
            <a:avLst/>
          </a:prstGeom>
          <a:ln/>
          <a:extLst>
            <a:ext uri="{53640926-AAD7-44D8-BBD7-CCE9431645EC}">
              <a14:shadowObscured xmlns:a14="http://schemas.microsoft.com/office/drawing/2010/main"/>
            </a:ext>
          </a:extLst>
        </p:spPr>
        <p:style>
          <a:lnRef idx="2">
            <a:schemeClr val="accent2"/>
          </a:lnRef>
          <a:fillRef idx="1">
            <a:schemeClr val="lt1"/>
          </a:fillRef>
          <a:effectRef idx="0">
            <a:schemeClr val="accent2"/>
          </a:effectRef>
          <a:fontRef idx="minor">
            <a:schemeClr val="dk1"/>
          </a:fontRef>
        </p:style>
      </p:pic>
      <p:pic>
        <p:nvPicPr>
          <p:cNvPr id="7" name="Espace réservé du contenu 4" descr="C:\Cours RAM - ERA\Documents Mermouz\new mermouz\att\1664140784341.jpg"/>
          <p:cNvPicPr>
            <a:picLocks/>
          </p:cNvPicPr>
          <p:nvPr/>
        </p:nvPicPr>
        <p:blipFill rotWithShape="1">
          <a:blip r:embed="rId3" cstate="print">
            <a:extLst>
              <a:ext uri="{28A0092B-C50C-407E-A947-70E740481C1C}">
                <a14:useLocalDpi xmlns:a14="http://schemas.microsoft.com/office/drawing/2010/main" val="0"/>
              </a:ext>
            </a:extLst>
          </a:blip>
          <a:srcRect l="32008" t="59502" r="20675" b="11404"/>
          <a:stretch/>
        </p:blipFill>
        <p:spPr bwMode="auto">
          <a:xfrm rot="10800000">
            <a:off x="7976130" y="527441"/>
            <a:ext cx="3576711" cy="3109955"/>
          </a:xfrm>
          <a:prstGeom prst="rect">
            <a:avLst/>
          </a:prstGeom>
          <a:noFill/>
          <a:ln>
            <a:noFill/>
          </a:ln>
          <a:extLst>
            <a:ext uri="{53640926-AAD7-44D8-BBD7-CCE9431645EC}">
              <a14:shadowObscured xmlns:a14="http://schemas.microsoft.com/office/drawing/2010/main"/>
            </a:ext>
          </a:extLst>
        </p:spPr>
      </p:pic>
      <p:sp>
        <p:nvSpPr>
          <p:cNvPr id="8" name="Rectangle 7"/>
          <p:cNvSpPr/>
          <p:nvPr/>
        </p:nvSpPr>
        <p:spPr>
          <a:xfrm>
            <a:off x="1128382" y="1393763"/>
            <a:ext cx="5863978" cy="369332"/>
          </a:xfrm>
          <a:prstGeom prst="rect">
            <a:avLst/>
          </a:prstGeom>
        </p:spPr>
        <p:txBody>
          <a:bodyPr wrap="none">
            <a:spAutoFit/>
          </a:bodyPr>
          <a:lstStyle/>
          <a:p>
            <a:r>
              <a:rPr lang="fr-FR" dirty="0"/>
              <a:t>Selon les avions les dispositifs suivants peuvent être utilisés :</a:t>
            </a:r>
          </a:p>
        </p:txBody>
      </p:sp>
    </p:spTree>
    <p:extLst>
      <p:ext uri="{BB962C8B-B14F-4D97-AF65-F5344CB8AC3E}">
        <p14:creationId xmlns:p14="http://schemas.microsoft.com/office/powerpoint/2010/main" val="9917591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C:\Cours RAM - ERA\Documents Mermouz\new mermouz\att\1664140784341.jpg"/>
          <p:cNvPicPr/>
          <p:nvPr/>
        </p:nvPicPr>
        <p:blipFill rotWithShape="1">
          <a:blip r:embed="rId2" cstate="print">
            <a:extLst>
              <a:ext uri="{28A0092B-C50C-407E-A947-70E740481C1C}">
                <a14:useLocalDpi xmlns:a14="http://schemas.microsoft.com/office/drawing/2010/main" val="0"/>
              </a:ext>
            </a:extLst>
          </a:blip>
          <a:srcRect l="31420" t="15616" r="15873" b="49423"/>
          <a:stretch/>
        </p:blipFill>
        <p:spPr bwMode="auto">
          <a:xfrm rot="10800000">
            <a:off x="7456713" y="1221729"/>
            <a:ext cx="3875315" cy="4015273"/>
          </a:xfrm>
          <a:prstGeom prst="rect">
            <a:avLst/>
          </a:prstGeom>
          <a:ln/>
          <a:extLst>
            <a:ext uri="{53640926-AAD7-44D8-BBD7-CCE9431645EC}">
              <a14:shadowObscured xmlns:a14="http://schemas.microsoft.com/office/drawing/2010/main"/>
            </a:ext>
          </a:extLst>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424543" y="2154174"/>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spcAft>
                <a:spcPts val="0"/>
              </a:spcAft>
            </a:pPr>
            <a:r>
              <a:rPr lang="fr-MA" b="1" dirty="0">
                <a:latin typeface="Calibri" panose="020F0502020204030204" pitchFamily="34" charset="0"/>
                <a:ea typeface="Calibri" panose="020F0502020204030204" pitchFamily="34" charset="0"/>
                <a:cs typeface="Times New Roman" panose="02020603050405020304" pitchFamily="18" charset="0"/>
              </a:rPr>
              <a:t>Dispositif hydraulique</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Les mêmes opérations peuvent aussi être réalisées grâce à un dispositif hydraulique alimenté par un circuit autre que celui commandant normalement les trains (ex : B777</a:t>
            </a:r>
            <a:r>
              <a:rPr lang="fr-MA"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424543" y="3673064"/>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spcAft>
                <a:spcPts val="0"/>
              </a:spcAft>
            </a:pPr>
            <a:r>
              <a:rPr lang="fr-MA" b="1" u="sng" dirty="0">
                <a:latin typeface="Calibri" panose="020F0502020204030204" pitchFamily="34" charset="0"/>
                <a:ea typeface="Calibri" panose="020F0502020204030204" pitchFamily="34" charset="0"/>
                <a:cs typeface="Times New Roman" panose="02020603050405020304" pitchFamily="18" charset="0"/>
              </a:rPr>
              <a:t>Dispositif à gaz comprimé</a:t>
            </a:r>
            <a:endParaRPr lang="en-US" b="1" u="sng"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comprimé (air, azote) contenu dans des bouteilles et envoyé directement dans le circuit </a:t>
            </a:r>
            <a:r>
              <a:rPr lang="fr-MA" dirty="0" err="1">
                <a:latin typeface="Calibri" panose="020F0502020204030204" pitchFamily="34" charset="0"/>
                <a:ea typeface="Calibri" panose="020F0502020204030204" pitchFamily="34" charset="0"/>
                <a:cs typeface="Times New Roman" panose="02020603050405020304" pitchFamily="18" charset="0"/>
              </a:rPr>
              <a:t>norrra</a:t>
            </a:r>
            <a:r>
              <a:rPr lang="fr-MA" dirty="0">
                <a:latin typeface="Calibri" panose="020F0502020204030204" pitchFamily="34" charset="0"/>
                <a:ea typeface="Calibri" panose="020F0502020204030204" pitchFamily="34" charset="0"/>
                <a:cs typeface="Times New Roman" panose="02020603050405020304" pitchFamily="18" charset="0"/>
              </a:rPr>
              <a:t> commandant leur sortie (ex : Spitfire, </a:t>
            </a:r>
            <a:r>
              <a:rPr lang="fr-MA" dirty="0" err="1">
                <a:latin typeface="Calibri" panose="020F0502020204030204" pitchFamily="34" charset="0"/>
                <a:ea typeface="Calibri" panose="020F0502020204030204" pitchFamily="34" charset="0"/>
                <a:cs typeface="Times New Roman" panose="02020603050405020304" pitchFamily="18" charset="0"/>
              </a:rPr>
              <a:t>Tempest</a:t>
            </a:r>
            <a:r>
              <a:rPr lang="fr-MA" dirty="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Ce système à « un coup » (« one </a:t>
            </a:r>
            <a:r>
              <a:rPr lang="fr-MA" dirty="0" err="1">
                <a:latin typeface="Calibri" panose="020F0502020204030204" pitchFamily="34" charset="0"/>
                <a:ea typeface="Calibri" panose="020F0502020204030204" pitchFamily="34" charset="0"/>
                <a:cs typeface="Times New Roman" panose="02020603050405020304" pitchFamily="18" charset="0"/>
              </a:rPr>
              <a:t>shot</a:t>
            </a:r>
            <a:r>
              <a:rPr lang="fr-MA" dirty="0">
                <a:latin typeface="Calibri" panose="020F0502020204030204" pitchFamily="34" charset="0"/>
                <a:ea typeface="Calibri" panose="020F0502020204030204" pitchFamily="34" charset="0"/>
                <a:cs typeface="Times New Roman" panose="02020603050405020304" pitchFamily="18" charset="0"/>
              </a:rPr>
              <a:t> ») n'est pas en service sur les avions de ligne.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3527248" y="117913"/>
            <a:ext cx="50939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Dispositifs de sortie en secours des trains par gravité</a:t>
            </a:r>
          </a:p>
        </p:txBody>
      </p:sp>
    </p:spTree>
    <p:extLst>
      <p:ext uri="{BB962C8B-B14F-4D97-AF65-F5344CB8AC3E}">
        <p14:creationId xmlns:p14="http://schemas.microsoft.com/office/powerpoint/2010/main" val="2411082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1142" y="4107975"/>
            <a:ext cx="645888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Ce </a:t>
            </a:r>
            <a:r>
              <a:rPr lang="fr-FR" dirty="0"/>
              <a:t>dispositif est réservé aux avions légers (ex : DA20, DA40, Cirrus etc...).</a:t>
            </a:r>
          </a:p>
          <a:p>
            <a:pPr marL="285750" indent="-285750" algn="just">
              <a:buFont typeface="Arial" panose="020B0604020202020204" pitchFamily="34" charset="0"/>
              <a:buChar char="•"/>
            </a:pPr>
            <a:r>
              <a:rPr lang="fr-FR" dirty="0"/>
              <a:t>Si le pilote souhaite changer de direction, il freine du côté où il veut tourner, et la roue avant s'oriente dans le sens du virage du fait du couple de pivotement généré par ce freins ce différentiel.</a:t>
            </a:r>
          </a:p>
        </p:txBody>
      </p:sp>
      <p:sp>
        <p:nvSpPr>
          <p:cNvPr id="4" name="Rectangle 3"/>
          <p:cNvSpPr/>
          <p:nvPr/>
        </p:nvSpPr>
        <p:spPr>
          <a:xfrm>
            <a:off x="4919965" y="305192"/>
            <a:ext cx="278704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Orientation des roues </a:t>
            </a:r>
            <a:r>
              <a:rPr lang="fr-FR" dirty="0" smtClean="0"/>
              <a:t>avant</a:t>
            </a:r>
          </a:p>
        </p:txBody>
      </p:sp>
      <p:sp>
        <p:nvSpPr>
          <p:cNvPr id="5" name="Rectangle 4"/>
          <p:cNvSpPr/>
          <p:nvPr/>
        </p:nvSpPr>
        <p:spPr>
          <a:xfrm>
            <a:off x="8318470" y="6316073"/>
            <a:ext cx="2896947" cy="438582"/>
          </a:xfrm>
          <a:prstGeom prst="rect">
            <a:avLst/>
          </a:prstGeom>
        </p:spPr>
        <p:txBody>
          <a:bodyPr wrap="none">
            <a:spAutoFit/>
          </a:bodyPr>
          <a:lstStyle/>
          <a:p>
            <a:pPr algn="just">
              <a:lnSpc>
                <a:spcPts val="2665"/>
              </a:lnSpc>
              <a:spcAft>
                <a:spcPts val="0"/>
              </a:spcAft>
            </a:pPr>
            <a:r>
              <a:rPr lang="en-US" sz="1200" i="1" dirty="0" err="1">
                <a:latin typeface="Arial" panose="020B0604020202020204" pitchFamily="34" charset="0"/>
                <a:ea typeface="Arial" panose="020B0604020202020204" pitchFamily="34" charset="0"/>
              </a:rPr>
              <a:t>Roue</a:t>
            </a:r>
            <a:r>
              <a:rPr lang="en-US" sz="1200" i="1" dirty="0">
                <a:latin typeface="Arial" panose="020B0604020202020204" pitchFamily="34" charset="0"/>
                <a:ea typeface="Arial" panose="020B0604020202020204" pitchFamily="34" charset="0"/>
              </a:rPr>
              <a:t> à </a:t>
            </a:r>
            <a:r>
              <a:rPr lang="en-US" sz="1200" i="1" dirty="0" err="1">
                <a:latin typeface="Arial" panose="020B0604020202020204" pitchFamily="34" charset="0"/>
                <a:ea typeface="Arial" panose="020B0604020202020204" pitchFamily="34" charset="0"/>
              </a:rPr>
              <a:t>pivotement</a:t>
            </a:r>
            <a:r>
              <a:rPr lang="en-US" sz="1200" i="1" dirty="0">
                <a:latin typeface="Arial" panose="020B0604020202020204" pitchFamily="34" charset="0"/>
                <a:ea typeface="Arial" panose="020B0604020202020204" pitchFamily="34" charset="0"/>
              </a:rPr>
              <a:t> </a:t>
            </a:r>
            <a:r>
              <a:rPr lang="en-US" sz="1200" i="1" dirty="0" err="1">
                <a:latin typeface="Arial" panose="020B0604020202020204" pitchFamily="34" charset="0"/>
                <a:ea typeface="Arial" panose="020B0604020202020204" pitchFamily="34" charset="0"/>
              </a:rPr>
              <a:t>libre</a:t>
            </a:r>
            <a:r>
              <a:rPr lang="en-US" sz="1200" i="1" dirty="0">
                <a:latin typeface="Arial" panose="020B0604020202020204" pitchFamily="34" charset="0"/>
                <a:ea typeface="Arial" panose="020B0604020202020204" pitchFamily="34" charset="0"/>
              </a:rPr>
              <a:t> (Sport Cruiser).</a:t>
            </a:r>
          </a:p>
        </p:txBody>
      </p:sp>
      <p:pic>
        <p:nvPicPr>
          <p:cNvPr id="10" name="Image 9"/>
          <p:cNvPicPr>
            <a:picLocks noChangeAspect="1"/>
          </p:cNvPicPr>
          <p:nvPr/>
        </p:nvPicPr>
        <p:blipFill>
          <a:blip r:embed="rId2"/>
          <a:stretch>
            <a:fillRect/>
          </a:stretch>
        </p:blipFill>
        <p:spPr>
          <a:xfrm>
            <a:off x="7543800" y="3872059"/>
            <a:ext cx="4076174" cy="2341046"/>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301142" y="1320554"/>
            <a:ext cx="11586058"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 guidage au sol des avions à train tricycle impose que les roues avant soient orientables </a:t>
            </a:r>
            <a:endParaRPr lang="fr-FR" dirty="0" smtClean="0"/>
          </a:p>
          <a:p>
            <a:pPr marL="285750" indent="-285750" algn="just">
              <a:buFont typeface="Arial" panose="020B0604020202020204" pitchFamily="34" charset="0"/>
              <a:buChar char="•"/>
            </a:pPr>
            <a:r>
              <a:rPr lang="fr-FR" dirty="0" smtClean="0"/>
              <a:t>La </a:t>
            </a:r>
            <a:r>
              <a:rPr lang="fr-FR" dirty="0"/>
              <a:t>conception de ce dispositif et les dimensions de l'avion déterminent les caractéristiques ce manœuvrabilité au sol</a:t>
            </a:r>
            <a:r>
              <a:rPr lang="fr-FR" dirty="0" smtClean="0"/>
              <a:t>.</a:t>
            </a:r>
          </a:p>
          <a:p>
            <a:pPr marL="285750" indent="-285750" algn="just">
              <a:buFont typeface="Arial" panose="020B0604020202020204" pitchFamily="34" charset="0"/>
              <a:buChar char="•"/>
            </a:pPr>
            <a:r>
              <a:rPr lang="fr-FR" dirty="0"/>
              <a:t>Différents dispositifs d'orientation des roues </a:t>
            </a:r>
            <a:r>
              <a:rPr lang="fr-FR" dirty="0" smtClean="0"/>
              <a:t>avant</a:t>
            </a:r>
            <a:endParaRPr lang="en-US" dirty="0"/>
          </a:p>
        </p:txBody>
      </p:sp>
      <p:sp>
        <p:nvSpPr>
          <p:cNvPr id="12" name="Rectangle 11"/>
          <p:cNvSpPr/>
          <p:nvPr/>
        </p:nvSpPr>
        <p:spPr>
          <a:xfrm>
            <a:off x="2971875" y="3266577"/>
            <a:ext cx="572573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Freinage différentiel avec pivotement libre de la roue avant</a:t>
            </a:r>
          </a:p>
        </p:txBody>
      </p:sp>
    </p:spTree>
    <p:extLst>
      <p:ext uri="{BB962C8B-B14F-4D97-AF65-F5344CB8AC3E}">
        <p14:creationId xmlns:p14="http://schemas.microsoft.com/office/powerpoint/2010/main" val="5526082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1475" y="4321629"/>
            <a:ext cx="1185432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C'est </a:t>
            </a:r>
            <a:r>
              <a:rPr lang="fr-FR" dirty="0"/>
              <a:t>le dispositif utilisé sur les avions de ligne. </a:t>
            </a:r>
            <a:endParaRPr lang="fr-FR" dirty="0" smtClean="0"/>
          </a:p>
          <a:p>
            <a:pPr marL="285750" indent="-285750" algn="just">
              <a:buFont typeface="Arial" panose="020B0604020202020204" pitchFamily="34" charset="0"/>
              <a:buChar char="•"/>
            </a:pPr>
            <a:r>
              <a:rPr lang="fr-FR" dirty="0" smtClean="0"/>
              <a:t>La </a:t>
            </a:r>
            <a:r>
              <a:rPr lang="fr-FR" dirty="0"/>
              <a:t>jambe du train avant est scindée </a:t>
            </a:r>
            <a:r>
              <a:rPr lang="fr-FR" dirty="0" smtClean="0"/>
              <a:t>en </a:t>
            </a:r>
            <a:r>
              <a:rPr lang="fr-FR" dirty="0"/>
              <a:t>deux parties : </a:t>
            </a:r>
            <a:endParaRPr lang="fr-FR" dirty="0" smtClean="0"/>
          </a:p>
          <a:p>
            <a:pPr marL="742950" lvl="1" indent="-285750" algn="just">
              <a:buFont typeface="Courier New" panose="02070309020205020404" pitchFamily="49" charset="0"/>
              <a:buChar char="o"/>
            </a:pPr>
            <a:r>
              <a:rPr lang="fr-FR" dirty="0" smtClean="0"/>
              <a:t>la </a:t>
            </a:r>
            <a:r>
              <a:rPr lang="fr-FR" dirty="0"/>
              <a:t>partie basse peut être commandée en rotation (y compris compas </a:t>
            </a:r>
            <a:r>
              <a:rPr lang="fr-FR" dirty="0" smtClean="0"/>
              <a:t>et </a:t>
            </a:r>
            <a:r>
              <a:rPr lang="fr-FR" dirty="0"/>
              <a:t>amortisseur), </a:t>
            </a:r>
            <a:endParaRPr lang="fr-FR" dirty="0" smtClean="0"/>
          </a:p>
          <a:p>
            <a:pPr marL="742950" lvl="1" indent="-285750" algn="just">
              <a:buFont typeface="Courier New" panose="02070309020205020404" pitchFamily="49" charset="0"/>
              <a:buChar char="o"/>
            </a:pPr>
            <a:r>
              <a:rPr lang="fr-FR" dirty="0" smtClean="0"/>
              <a:t>la </a:t>
            </a:r>
            <a:r>
              <a:rPr lang="fr-FR" dirty="0"/>
              <a:t>partie haute est solidaire de la structure.</a:t>
            </a:r>
          </a:p>
          <a:p>
            <a:pPr marL="285750" indent="-285750" algn="just">
              <a:buFont typeface="Arial" panose="020B0604020202020204" pitchFamily="34" charset="0"/>
              <a:buChar char="•"/>
            </a:pPr>
            <a:r>
              <a:rPr lang="fr-FR" dirty="0"/>
              <a:t>Chaque pilote dispose d'un volant qui commande une servovalve alimentant un ou </a:t>
            </a:r>
            <a:r>
              <a:rPr lang="fr-FR" dirty="0" smtClean="0"/>
              <a:t>deux </a:t>
            </a:r>
            <a:r>
              <a:rPr lang="fr-FR" dirty="0"/>
              <a:t>vérins d'orientation des roues avant.</a:t>
            </a:r>
          </a:p>
          <a:p>
            <a:pPr marL="285750" indent="-285750" algn="just">
              <a:buFont typeface="Arial" panose="020B0604020202020204" pitchFamily="34" charset="0"/>
              <a:buChar char="•"/>
            </a:pPr>
            <a:r>
              <a:rPr lang="fr-FR" dirty="0"/>
              <a:t>Ceux-ci peuvent aussi être commandés par les palonniers, le débattement obtenu </a:t>
            </a:r>
            <a:r>
              <a:rPr lang="fr-FR" dirty="0" smtClean="0"/>
              <a:t>par </a:t>
            </a:r>
            <a:r>
              <a:rPr lang="fr-FR" dirty="0"/>
              <a:t>ce moyen étant beaucoup plus faible</a:t>
            </a:r>
            <a:r>
              <a:rPr lang="fr-FR" dirty="0" smtClean="0"/>
              <a:t>.</a:t>
            </a:r>
            <a:endParaRPr lang="fr-FR" dirty="0"/>
          </a:p>
        </p:txBody>
      </p:sp>
      <p:sp>
        <p:nvSpPr>
          <p:cNvPr id="7" name="Rectangle 6"/>
          <p:cNvSpPr/>
          <p:nvPr/>
        </p:nvSpPr>
        <p:spPr>
          <a:xfrm>
            <a:off x="2982685" y="77466"/>
            <a:ext cx="643855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roues avant commandée par </a:t>
            </a:r>
            <a:r>
              <a:rPr lang="fr-FR" dirty="0" smtClean="0"/>
              <a:t>volants </a:t>
            </a:r>
            <a:r>
              <a:rPr lang="fr-FR" dirty="0"/>
              <a:t>et </a:t>
            </a:r>
            <a:r>
              <a:rPr lang="fr-FR" dirty="0" smtClean="0"/>
              <a:t>palonniers </a:t>
            </a:r>
            <a:endParaRPr lang="en-US" dirty="0"/>
          </a:p>
        </p:txBody>
      </p:sp>
      <p:pic>
        <p:nvPicPr>
          <p:cNvPr id="8" name="Espace réservé du contenu 7" descr="image1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34092" y="675156"/>
            <a:ext cx="3352366" cy="3418115"/>
          </a:xfrm>
          <a:prstGeom prst="rect">
            <a:avLst/>
          </a:prstGeom>
          <a:noFill/>
          <a:ln>
            <a:noFill/>
          </a:ln>
        </p:spPr>
      </p:pic>
      <p:pic>
        <p:nvPicPr>
          <p:cNvPr id="10" name="Espace réservé du contenu 3"/>
          <p:cNvPicPr>
            <a:picLocks noChangeAspect="1"/>
          </p:cNvPicPr>
          <p:nvPr/>
        </p:nvPicPr>
        <p:blipFill>
          <a:blip r:embed="rId3"/>
          <a:stretch>
            <a:fillRect/>
          </a:stretch>
        </p:blipFill>
        <p:spPr>
          <a:xfrm>
            <a:off x="2102853" y="614915"/>
            <a:ext cx="3176718" cy="353859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637670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82685" y="77466"/>
            <a:ext cx="643855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roues avant commandée par </a:t>
            </a:r>
            <a:r>
              <a:rPr lang="fr-FR" dirty="0" smtClean="0"/>
              <a:t>volants </a:t>
            </a:r>
            <a:r>
              <a:rPr lang="fr-FR" dirty="0"/>
              <a:t>et </a:t>
            </a:r>
            <a:r>
              <a:rPr lang="fr-FR" dirty="0" smtClean="0"/>
              <a:t>palonniers </a:t>
            </a:r>
            <a:endParaRPr lang="en-US" dirty="0"/>
          </a:p>
        </p:txBody>
      </p:sp>
      <p:pic>
        <p:nvPicPr>
          <p:cNvPr id="8" name="Espace réservé du contenu 7" descr="image1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34092" y="675156"/>
            <a:ext cx="3352366" cy="3418115"/>
          </a:xfrm>
          <a:prstGeom prst="rect">
            <a:avLst/>
          </a:prstGeom>
          <a:noFill/>
          <a:ln>
            <a:noFill/>
          </a:ln>
        </p:spPr>
      </p:pic>
      <p:pic>
        <p:nvPicPr>
          <p:cNvPr id="10" name="Espace réservé du contenu 3"/>
          <p:cNvPicPr>
            <a:picLocks noChangeAspect="1"/>
          </p:cNvPicPr>
          <p:nvPr/>
        </p:nvPicPr>
        <p:blipFill>
          <a:blip r:embed="rId3"/>
          <a:stretch>
            <a:fillRect/>
          </a:stretch>
        </p:blipFill>
        <p:spPr>
          <a:xfrm>
            <a:off x="2102853" y="614915"/>
            <a:ext cx="3176718" cy="3538596"/>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500742" y="4583128"/>
            <a:ext cx="112231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Le </a:t>
            </a:r>
            <a:r>
              <a:rPr lang="fr-FR" dirty="0"/>
              <a:t>volant est destiné aux manœuvres à faible vitesse (roulage, opérations de stationnement), alors que le palonnier est utilisé pour les manœuvres à haute vitesse </a:t>
            </a:r>
            <a:r>
              <a:rPr lang="fr-FR" dirty="0" smtClean="0"/>
              <a:t>(décollage </a:t>
            </a:r>
            <a:r>
              <a:rPr lang="fr-FR" dirty="0"/>
              <a:t>et atterrissage</a:t>
            </a:r>
            <a:r>
              <a:rPr lang="fr-FR" dirty="0" smtClean="0"/>
              <a:t>)</a:t>
            </a:r>
          </a:p>
          <a:p>
            <a:pPr marL="285750" indent="-285750">
              <a:buFont typeface="Arial" panose="020B0604020202020204" pitchFamily="34" charset="0"/>
              <a:buChar char="•"/>
            </a:pPr>
            <a:r>
              <a:rPr lang="fr-MA" dirty="0"/>
              <a:t>En cas d'atterrissage automatique, le pilote automatique contrôle le guidage au sol pendant la phase de décélération.</a:t>
            </a:r>
            <a:endParaRPr lang="en-US" dirty="0"/>
          </a:p>
          <a:p>
            <a:pPr marL="285750" indent="-285750">
              <a:buFont typeface="Arial" panose="020B0604020202020204" pitchFamily="34" charset="0"/>
              <a:buChar char="•"/>
            </a:pPr>
            <a:r>
              <a:rPr lang="fr-FR" i="1" dirty="0" smtClean="0"/>
              <a:t>C</a:t>
            </a:r>
            <a:r>
              <a:rPr lang="fr-MA" dirty="0" err="1" smtClean="0"/>
              <a:t>ertains</a:t>
            </a:r>
            <a:r>
              <a:rPr lang="fr-MA" dirty="0" smtClean="0"/>
              <a:t> </a:t>
            </a:r>
            <a:r>
              <a:rPr lang="fr-MA" dirty="0"/>
              <a:t>avions légers sont équipés d'un dispositif d'orientation du train avant constitué de biellettes reliant le train avant au palonnier</a:t>
            </a:r>
            <a:r>
              <a:rPr lang="fr-MA" dirty="0" smtClean="0"/>
              <a:t>.</a:t>
            </a:r>
            <a:endParaRPr lang="fr-FR" dirty="0"/>
          </a:p>
        </p:txBody>
      </p:sp>
    </p:spTree>
    <p:extLst>
      <p:ext uri="{BB962C8B-B14F-4D97-AF65-F5344CB8AC3E}">
        <p14:creationId xmlns:p14="http://schemas.microsoft.com/office/powerpoint/2010/main" val="1975423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0" y="1320416"/>
            <a:ext cx="6431359"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les calculs, le constructeur considère :</a:t>
            </a:r>
          </a:p>
          <a:p>
            <a:pPr marL="285750" indent="-285750">
              <a:buFontTx/>
              <a:buChar char="-"/>
            </a:pPr>
            <a:r>
              <a:rPr lang="fr-FR" dirty="0" smtClean="0"/>
              <a:t>l'atterrissage ripé ;   </a:t>
            </a:r>
          </a:p>
          <a:p>
            <a:pPr marL="285750" indent="-285750">
              <a:buFontTx/>
              <a:buChar char="-"/>
            </a:pPr>
            <a:r>
              <a:rPr lang="fr-FR" dirty="0" smtClean="0"/>
              <a:t>l'atterrissage sur un demi-train principal ;</a:t>
            </a:r>
          </a:p>
          <a:p>
            <a:pPr marL="285750" indent="-285750">
              <a:buFontTx/>
              <a:buChar char="-"/>
            </a:pPr>
            <a:r>
              <a:rPr lang="fr-FR" dirty="0" smtClean="0"/>
              <a:t>le rebondissement lors de l'impact ;	  </a:t>
            </a:r>
          </a:p>
          <a:p>
            <a:pPr marL="285750" indent="-285750">
              <a:buFontTx/>
              <a:buChar char="-"/>
            </a:pPr>
            <a:r>
              <a:rPr lang="fr-FR" dirty="0" smtClean="0"/>
              <a:t> les efforts dus aux évolutions au sol.</a:t>
            </a:r>
          </a:p>
          <a:p>
            <a:pPr marL="285750" indent="-285750">
              <a:buFontTx/>
              <a:buChar char="-"/>
            </a:pPr>
            <a:endParaRPr lang="fr-FR" dirty="0" smtClean="0"/>
          </a:p>
          <a:p>
            <a:pPr marL="285750" indent="-285750">
              <a:buFont typeface="Arial" panose="020B0604020202020204" pitchFamily="34" charset="0"/>
              <a:buChar char="•"/>
            </a:pPr>
            <a:r>
              <a:rPr lang="fr-FR" dirty="0" smtClean="0"/>
              <a:t>Chaque demi-train ou train secondaire est composé:</a:t>
            </a:r>
          </a:p>
          <a:p>
            <a:r>
              <a:rPr lang="fr-FR" dirty="0" smtClean="0"/>
              <a:t> - d'une partie solidaire de la structure fixée ou articulée sur celle-ci (transmission des efforts);</a:t>
            </a:r>
          </a:p>
          <a:p>
            <a:r>
              <a:rPr lang="fr-FR" dirty="0" smtClean="0"/>
              <a:t>-  d'une partie mobile fixée sur la première par un amortisseur qui réduit et transmet souplement les efforts.</a:t>
            </a:r>
            <a:endParaRPr lang="fr-FR" dirty="0"/>
          </a:p>
        </p:txBody>
      </p:sp>
      <p:sp>
        <p:nvSpPr>
          <p:cNvPr id="4" name="Rectangle 3"/>
          <p:cNvSpPr/>
          <p:nvPr/>
        </p:nvSpPr>
        <p:spPr>
          <a:xfrm>
            <a:off x="5053633" y="272534"/>
            <a:ext cx="183492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a:t>
            </a:r>
            <a:r>
              <a:rPr lang="fr-FR" dirty="0" smtClean="0"/>
              <a:t>Efforts </a:t>
            </a:r>
            <a:r>
              <a:rPr lang="fr-FR" dirty="0"/>
              <a:t>supportés</a:t>
            </a:r>
          </a:p>
        </p:txBody>
      </p:sp>
    </p:spTree>
    <p:extLst>
      <p:ext uri="{BB962C8B-B14F-4D97-AF65-F5344CB8AC3E}">
        <p14:creationId xmlns:p14="http://schemas.microsoft.com/office/powerpoint/2010/main" val="2083044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mage1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5200" y="646765"/>
            <a:ext cx="4463143" cy="5209749"/>
          </a:xfrm>
          <a:prstGeom prst="rect">
            <a:avLst/>
          </a:prstGeom>
          <a:ln/>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7183766" y="6012938"/>
            <a:ext cx="4783928" cy="646331"/>
          </a:xfrm>
          <a:prstGeom prst="rect">
            <a:avLst/>
          </a:prstGeom>
        </p:spPr>
        <p:txBody>
          <a:bodyPr wrap="square">
            <a:spAutoFit/>
          </a:bodyPr>
          <a:lstStyle/>
          <a:p>
            <a:pPr algn="ctr">
              <a:spcAft>
                <a:spcPts val="0"/>
              </a:spcAft>
            </a:pPr>
            <a:r>
              <a:rPr lang="fr-FR" sz="1200" b="1" dirty="0">
                <a:ea typeface="Verdana" panose="020B0604030504040204" pitchFamily="34" charset="0"/>
                <a:cs typeface="Verdana" panose="020B0604030504040204" pitchFamily="34" charset="0"/>
              </a:rPr>
              <a:t>BSCU </a:t>
            </a:r>
            <a:r>
              <a:rPr lang="fr-MA" sz="1200" b="1" dirty="0">
                <a:ea typeface="Arial" panose="020B0604020202020204" pitchFamily="34" charset="0"/>
              </a:rPr>
              <a:t>: calculateur de freinage et d'orientation des roues avant.</a:t>
            </a:r>
            <a:endParaRPr lang="en-US" sz="1200" b="1" dirty="0">
              <a:ea typeface="Arial" panose="020B0604020202020204" pitchFamily="34" charset="0"/>
            </a:endParaRPr>
          </a:p>
          <a:p>
            <a:pPr algn="ctr">
              <a:spcAft>
                <a:spcPts val="0"/>
              </a:spcAft>
            </a:pPr>
            <a:r>
              <a:rPr lang="fr-FR" sz="1200" b="1" dirty="0">
                <a:ea typeface="Verdana" panose="020B0604030504040204" pitchFamily="34" charset="0"/>
                <a:cs typeface="Verdana" panose="020B0604030504040204" pitchFamily="34" charset="0"/>
              </a:rPr>
              <a:t>ELAC </a:t>
            </a:r>
            <a:r>
              <a:rPr lang="fr-MA" sz="1200" b="1" dirty="0">
                <a:ea typeface="Arial" panose="020B0604020202020204" pitchFamily="34" charset="0"/>
              </a:rPr>
              <a:t>: calculateur de commandes de vol.</a:t>
            </a:r>
            <a:endParaRPr lang="en-US" sz="1200" b="1" dirty="0">
              <a:ea typeface="Arial" panose="020B0604020202020204" pitchFamily="34" charset="0"/>
            </a:endParaRPr>
          </a:p>
          <a:p>
            <a:pPr algn="ctr">
              <a:spcAft>
                <a:spcPts val="1000"/>
              </a:spcAft>
            </a:pPr>
            <a:r>
              <a:rPr lang="fr-MA" sz="1200" b="1" dirty="0" smtClean="0">
                <a:ea typeface="Calibri" panose="020F0502020204030204" pitchFamily="34" charset="0"/>
                <a:cs typeface="Times New Roman" panose="02020603050405020304" pitchFamily="18" charset="0"/>
              </a:rPr>
              <a:t>Dispositif </a:t>
            </a:r>
            <a:r>
              <a:rPr lang="fr-MA" sz="1200" b="1" dirty="0">
                <a:ea typeface="Calibri" panose="020F0502020204030204" pitchFamily="34" charset="0"/>
                <a:cs typeface="Times New Roman" panose="02020603050405020304" pitchFamily="18" charset="0"/>
              </a:rPr>
              <a:t>d'orientation des roues avant de i'A320.</a:t>
            </a:r>
            <a:endParaRPr lang="en-US" sz="1200" b="1" dirty="0">
              <a:effectLst/>
              <a:ea typeface="Calibri" panose="020F0502020204030204" pitchFamily="34" charset="0"/>
              <a:cs typeface="Times New Roman" panose="02020603050405020304" pitchFamily="18" charset="0"/>
            </a:endParaRPr>
          </a:p>
        </p:txBody>
      </p:sp>
      <p:sp>
        <p:nvSpPr>
          <p:cNvPr id="6" name="Rectangle 5"/>
          <p:cNvSpPr/>
          <p:nvPr/>
        </p:nvSpPr>
        <p:spPr>
          <a:xfrm>
            <a:off x="323679" y="934625"/>
            <a:ext cx="6096000" cy="507831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On voit sur le schéma ci-dessus que l'installation est gérée par un calculateur (BSCU). Les ordres d'orientation peuvent provenir </a:t>
            </a:r>
            <a:r>
              <a:rPr lang="fr-MA" dirty="0" smtClean="0">
                <a:latin typeface="Calibri" panose="020F0502020204030204" pitchFamily="34" charset="0"/>
                <a:ea typeface="Calibri" panose="020F0502020204030204" pitchFamily="34" charset="0"/>
                <a:cs typeface="Times New Roman" panose="02020603050405020304" pitchFamily="18" charset="0"/>
              </a:rPr>
              <a:t>:</a:t>
            </a:r>
          </a:p>
          <a:p>
            <a:pPr algn="just">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Des palonniers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Des volants spécifiques situés près des pilotes à gauche et à droite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Du pilote automatique en cas d'approche de précision </a:t>
            </a:r>
            <a:endParaRPr lang="fr-MA" dirty="0" smtClean="0">
              <a:latin typeface="Calibri" panose="020F0502020204030204" pitchFamily="34" charset="0"/>
              <a:ea typeface="Calibri" panose="020F0502020204030204" pitchFamily="34" charset="0"/>
              <a:cs typeface="Times New Roman" panose="02020603050405020304" pitchFamily="18" charset="0"/>
            </a:endParaRPr>
          </a:p>
          <a:p>
            <a:pPr marL="285750" lvl="0" indent="-285750" algn="just">
              <a:spcAft>
                <a:spcPts val="0"/>
              </a:spcAft>
              <a:buFont typeface="Arial" panose="020B0604020202020204" pitchFamily="34" charset="0"/>
              <a:buChar char="•"/>
            </a:pPr>
            <a:endParaRPr lang="en-US" dirty="0">
              <a:latin typeface="Calibri" panose="020F0502020204030204" pitchFamily="34" charset="0"/>
              <a:ea typeface="Calibri" panose="020F0502020204030204" pitchFamily="34" charset="0"/>
              <a:cs typeface="Times New Roman" panose="02020603050405020304" pitchFamily="18" charset="0"/>
            </a:endParaRPr>
          </a:p>
          <a:p>
            <a:pPr lvl="0"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La commande par les volants est prioritaire sur les autres</a:t>
            </a:r>
            <a:r>
              <a:rPr lang="fr-MA" dirty="0" smtClean="0">
                <a:latin typeface="Calibri" panose="020F0502020204030204" pitchFamily="34" charset="0"/>
                <a:ea typeface="Calibri" panose="020F0502020204030204" pitchFamily="34" charset="0"/>
                <a:cs typeface="Times New Roman" panose="02020603050405020304" pitchFamily="18" charset="0"/>
              </a:rPr>
              <a:t>.</a:t>
            </a:r>
          </a:p>
          <a:p>
            <a:pPr lvl="0" algn="just">
              <a:spcAft>
                <a:spcPts val="0"/>
              </a:spcAf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Trois conditions sont requises pour que l'électrovalve d'alimentation permette que le </a:t>
            </a:r>
            <a:r>
              <a:rPr lang="fr-MA" dirty="0" err="1">
                <a:latin typeface="Calibri" panose="020F0502020204030204" pitchFamily="34" charset="0"/>
                <a:ea typeface="Calibri" panose="020F0502020204030204" pitchFamily="34" charset="0"/>
                <a:cs typeface="Times New Roman" panose="02020603050405020304" pitchFamily="18" charset="0"/>
              </a:rPr>
              <a:t>verin</a:t>
            </a:r>
            <a:r>
              <a:rPr lang="fr-MA" dirty="0">
                <a:latin typeface="Calibri" panose="020F0502020204030204" pitchFamily="34" charset="0"/>
                <a:ea typeface="Calibri" panose="020F0502020204030204" pitchFamily="34" charset="0"/>
                <a:cs typeface="Times New Roman" panose="02020603050405020304" pitchFamily="18" charset="0"/>
              </a:rPr>
              <a:t> d'orientation soit alimenté (via une servovalve qui assure un débattement des roues</a:t>
            </a:r>
            <a:r>
              <a:rPr lang="fr-MA" sz="1100" b="1" i="1" dirty="0">
                <a:solidFill>
                  <a:srgbClr val="000000"/>
                </a:solidFill>
                <a:latin typeface="Verdana" panose="020B0604030504040204" pitchFamily="34" charset="0"/>
                <a:ea typeface="Verdana" panose="020B0604030504040204" pitchFamily="34" charset="0"/>
                <a:cs typeface="Verdana" panose="020B0604030504040204" pitchFamily="34" charset="0"/>
              </a:rPr>
              <a:t> </a:t>
            </a:r>
            <a:r>
              <a:rPr lang="fr-MA" dirty="0">
                <a:latin typeface="Calibri" panose="020F0502020204030204" pitchFamily="34" charset="0"/>
                <a:ea typeface="Calibri" panose="020F0502020204030204" pitchFamily="34" charset="0"/>
                <a:cs typeface="Times New Roman" panose="02020603050405020304" pitchFamily="18" charset="0"/>
              </a:rPr>
              <a:t>correspondant à l'ordre pilote).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Symbol" panose="05050102010706020507" pitchFamily="18" charset="2"/>
              <a:buChar char=""/>
            </a:pPr>
            <a:r>
              <a:rPr lang="fr-MA" dirty="0">
                <a:latin typeface="Calibri" panose="020F0502020204030204" pitchFamily="34" charset="0"/>
                <a:ea typeface="Calibri" panose="020F0502020204030204" pitchFamily="34" charset="0"/>
                <a:cs typeface="Times New Roman" panose="02020603050405020304" pitchFamily="18" charset="0"/>
              </a:rPr>
              <a:t>Au moins un réacteur en fonctionnement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Symbol" panose="05050102010706020507" pitchFamily="18" charset="2"/>
              <a:buChar char=""/>
            </a:pPr>
            <a:r>
              <a:rPr lang="fr-MA" dirty="0">
                <a:latin typeface="Calibri" panose="020F0502020204030204" pitchFamily="34" charset="0"/>
                <a:ea typeface="Calibri" panose="020F0502020204030204" pitchFamily="34" charset="0"/>
                <a:cs typeface="Times New Roman" panose="02020603050405020304" pitchFamily="18" charset="0"/>
              </a:rPr>
              <a:t>Avion au sol</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spcAft>
                <a:spcPts val="0"/>
              </a:spcAft>
              <a:buFont typeface="Symbol" panose="05050102010706020507" pitchFamily="18" charset="2"/>
              <a:buChar char=""/>
            </a:pPr>
            <a:r>
              <a:rPr lang="fr-MA" dirty="0">
                <a:latin typeface="Calibri" panose="020F0502020204030204" pitchFamily="34" charset="0"/>
                <a:ea typeface="Calibri" panose="020F0502020204030204" pitchFamily="34" charset="0"/>
                <a:cs typeface="Times New Roman" panose="02020603050405020304" pitchFamily="18" charset="0"/>
              </a:rPr>
              <a:t>Levier de tractage sur « normal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982685" y="77466"/>
            <a:ext cx="643855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roues avant commandée par </a:t>
            </a:r>
            <a:r>
              <a:rPr lang="fr-FR" dirty="0" smtClean="0"/>
              <a:t>volants </a:t>
            </a:r>
            <a:r>
              <a:rPr lang="fr-FR" dirty="0"/>
              <a:t>et </a:t>
            </a:r>
            <a:r>
              <a:rPr lang="fr-FR" dirty="0" smtClean="0"/>
              <a:t>palonniers </a:t>
            </a:r>
            <a:endParaRPr lang="en-US" dirty="0"/>
          </a:p>
        </p:txBody>
      </p:sp>
    </p:spTree>
    <p:extLst>
      <p:ext uri="{BB962C8B-B14F-4D97-AF65-F5344CB8AC3E}">
        <p14:creationId xmlns:p14="http://schemas.microsoft.com/office/powerpoint/2010/main" val="37150297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3519" y="2295436"/>
            <a:ext cx="517602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chemeClr val="dk1"/>
                </a:solidFill>
              </a:rPr>
              <a:t>Train d'atterrissage avant A319</a:t>
            </a:r>
          </a:p>
          <a:p>
            <a:r>
              <a:rPr lang="fr-FR" dirty="0">
                <a:solidFill>
                  <a:schemeClr val="dk1"/>
                </a:solidFill>
              </a:rPr>
              <a:t>L'atterrisseur avant est manœuvré par un vérin hydraulique et se rétracte vers l'avant dans un compartiment du fuselage.</a:t>
            </a:r>
          </a:p>
        </p:txBody>
      </p:sp>
      <p:pic>
        <p:nvPicPr>
          <p:cNvPr id="8194" name="Picture 2" descr="Train Avant Jambe A32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84838" y="1496034"/>
            <a:ext cx="4266667" cy="4292063"/>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593770" y="338723"/>
            <a:ext cx="33240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roues </a:t>
            </a:r>
            <a:r>
              <a:rPr lang="fr-FR" dirty="0" smtClean="0"/>
              <a:t>avant A319</a:t>
            </a:r>
            <a:endParaRPr lang="en-US" dirty="0"/>
          </a:p>
        </p:txBody>
      </p:sp>
      <p:pic>
        <p:nvPicPr>
          <p:cNvPr id="8196" name="Picture 4" descr="Transport Photo Train Av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15" y="3749646"/>
            <a:ext cx="16668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025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3" y="2462911"/>
            <a:ext cx="7522027"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spcAft>
                <a:spcPts val="0"/>
              </a:spcAft>
              <a:buFont typeface="Arial" panose="020B0604020202020204" pitchFamily="34" charset="0"/>
              <a:buChar char="•"/>
            </a:pPr>
            <a:r>
              <a:rPr lang="fr-MA" dirty="0">
                <a:latin typeface="Calibri" panose="020F0502020204030204" pitchFamily="34" charset="0"/>
                <a:ea typeface="Calibri" panose="020F0502020204030204" pitchFamily="34" charset="0"/>
                <a:cs typeface="Times New Roman" panose="02020603050405020304" pitchFamily="18" charset="0"/>
              </a:rPr>
              <a:t>Pendant une opération de tractage, les roues avant, guidées par le tracteur, doivent pouvoir s'orienter librement. </a:t>
            </a:r>
            <a:endParaRPr lang="fr-MA" dirty="0" smtClean="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spcAft>
                <a:spcPts val="0"/>
              </a:spcAft>
              <a:buFont typeface="Arial" panose="020B0604020202020204" pitchFamily="34" charset="0"/>
              <a:buChar char="•"/>
            </a:pPr>
            <a:r>
              <a:rPr lang="fr-MA" dirty="0" smtClean="0">
                <a:latin typeface="Calibri" panose="020F0502020204030204" pitchFamily="34" charset="0"/>
                <a:ea typeface="Calibri" panose="020F0502020204030204" pitchFamily="34" charset="0"/>
                <a:cs typeface="Times New Roman" panose="02020603050405020304" pitchFamily="18" charset="0"/>
              </a:rPr>
              <a:t>Les </a:t>
            </a:r>
            <a:r>
              <a:rPr lang="fr-MA" dirty="0" err="1">
                <a:latin typeface="Calibri" panose="020F0502020204030204" pitchFamily="34" charset="0"/>
                <a:ea typeface="Calibri" panose="020F0502020204030204" pitchFamily="34" charset="0"/>
                <a:cs typeface="Times New Roman" panose="02020603050405020304" pitchFamily="18" charset="0"/>
              </a:rPr>
              <a:t>mecaniciens</a:t>
            </a:r>
            <a:r>
              <a:rPr lang="fr-MA" dirty="0">
                <a:latin typeface="Calibri" panose="020F0502020204030204" pitchFamily="34" charset="0"/>
                <a:ea typeface="Calibri" panose="020F0502020204030204" pitchFamily="34" charset="0"/>
                <a:cs typeface="Times New Roman" panose="02020603050405020304" pitchFamily="18" charset="0"/>
              </a:rPr>
              <a:t> disposent pour ce faire d'un levier de commande, qui isole l'alimentation hydraulique du ou des vérins d'orientation</a:t>
            </a:r>
            <a:r>
              <a:rPr lang="fr-MA" dirty="0" smtClean="0">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Espace réservé du contenu 4" descr="image9"/>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71757" y="1599669"/>
            <a:ext cx="3612751" cy="3338136"/>
          </a:xfrm>
          <a:prstGeom prst="rect">
            <a:avLst/>
          </a:prstGeom>
          <a:ln/>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7881258" y="4937805"/>
            <a:ext cx="3993750" cy="461665"/>
          </a:xfrm>
          <a:prstGeom prst="rect">
            <a:avLst/>
          </a:prstGeom>
        </p:spPr>
        <p:txBody>
          <a:bodyPr wrap="square">
            <a:spAutoFit/>
          </a:bodyPr>
          <a:lstStyle/>
          <a:p>
            <a:pPr algn="ctr">
              <a:spcAft>
                <a:spcPts val="0"/>
              </a:spcAft>
            </a:pPr>
            <a:r>
              <a:rPr lang="fr-FR" sz="1200" i="1" dirty="0" smtClean="0">
                <a:latin typeface="Arial" panose="020B0604020202020204" pitchFamily="34" charset="0"/>
                <a:ea typeface="Arial" panose="020B0604020202020204" pitchFamily="34" charset="0"/>
              </a:rPr>
              <a:t>Levier permettant de rendre l'orientation des roues </a:t>
            </a:r>
          </a:p>
          <a:p>
            <a:pPr algn="ctr">
              <a:spcAft>
                <a:spcPts val="0"/>
              </a:spcAft>
            </a:pPr>
            <a:r>
              <a:rPr lang="fr-FR" sz="1200" i="1" dirty="0" smtClean="0">
                <a:latin typeface="Arial" panose="020B0604020202020204" pitchFamily="34" charset="0"/>
                <a:ea typeface="Arial" panose="020B0604020202020204" pitchFamily="34" charset="0"/>
              </a:rPr>
              <a:t>avant </a:t>
            </a:r>
            <a:r>
              <a:rPr lang="fr-FR" sz="1200" dirty="0" smtClean="0">
                <a:latin typeface="Arial" panose="020B0604020202020204" pitchFamily="34" charset="0"/>
                <a:ea typeface="Arial" panose="020B0604020202020204" pitchFamily="34" charset="0"/>
                <a:cs typeface="Arial" panose="020B0604020202020204" pitchFamily="34" charset="0"/>
              </a:rPr>
              <a:t>inopérante lors du tractage (« </a:t>
            </a:r>
            <a:r>
              <a:rPr lang="fr-FR" sz="1200" dirty="0" err="1" smtClean="0">
                <a:latin typeface="Arial" panose="020B0604020202020204" pitchFamily="34" charset="0"/>
                <a:ea typeface="Arial" panose="020B0604020202020204" pitchFamily="34" charset="0"/>
                <a:cs typeface="Arial" panose="020B0604020202020204" pitchFamily="34" charset="0"/>
              </a:rPr>
              <a:t>towing</a:t>
            </a:r>
            <a:r>
              <a:rPr lang="fr-FR" sz="1200" dirty="0" smtClean="0">
                <a:latin typeface="Arial" panose="020B0604020202020204" pitchFamily="34" charset="0"/>
                <a:ea typeface="Arial" panose="020B0604020202020204" pitchFamily="34" charset="0"/>
                <a:cs typeface="Arial" panose="020B0604020202020204" pitchFamily="34" charset="0"/>
              </a:rPr>
              <a:t> »).</a:t>
            </a:r>
            <a:endParaRPr lang="fr-FR" sz="1200" i="1" dirty="0">
              <a:latin typeface="Arial" panose="020B0604020202020204" pitchFamily="34" charset="0"/>
              <a:ea typeface="Arial" panose="020B0604020202020204" pitchFamily="34" charset="0"/>
            </a:endParaRPr>
          </a:p>
        </p:txBody>
      </p:sp>
      <p:sp>
        <p:nvSpPr>
          <p:cNvPr id="7" name="Rectangle 6"/>
          <p:cNvSpPr/>
          <p:nvPr/>
        </p:nvSpPr>
        <p:spPr>
          <a:xfrm>
            <a:off x="2982685" y="77466"/>
            <a:ext cx="643855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roues avant commandée par </a:t>
            </a:r>
            <a:r>
              <a:rPr lang="fr-FR" dirty="0" smtClean="0"/>
              <a:t>volants </a:t>
            </a:r>
            <a:r>
              <a:rPr lang="fr-FR" dirty="0"/>
              <a:t>et </a:t>
            </a:r>
            <a:r>
              <a:rPr lang="fr-FR" dirty="0" smtClean="0"/>
              <a:t>palonniers </a:t>
            </a:r>
            <a:endParaRPr lang="en-US" dirty="0"/>
          </a:p>
        </p:txBody>
      </p:sp>
    </p:spTree>
    <p:extLst>
      <p:ext uri="{BB962C8B-B14F-4D97-AF65-F5344CB8AC3E}">
        <p14:creationId xmlns:p14="http://schemas.microsoft.com/office/powerpoint/2010/main" val="1098649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5476" y="2743893"/>
            <a:ext cx="7726190" cy="3188998"/>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1360714" y="1272180"/>
            <a:ext cx="99767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0"/>
              </a:spcAft>
            </a:pPr>
            <a:r>
              <a:rPr lang="fr-MA" dirty="0">
                <a:latin typeface="Calibri" panose="020F0502020204030204" pitchFamily="34" charset="0"/>
                <a:ea typeface="Calibri" panose="020F0502020204030204" pitchFamily="34" charset="0"/>
                <a:cs typeface="Times New Roman" panose="02020603050405020304" pitchFamily="18" charset="0"/>
              </a:rPr>
              <a:t>Le débattement obtenu par les volants est très supérieur à celui résultant de l'utilisation des palonniers. </a:t>
            </a:r>
            <a:endParaRPr lang="fr-MA" dirty="0" smtClean="0">
              <a:latin typeface="Calibri" panose="020F0502020204030204" pitchFamily="34" charset="0"/>
              <a:ea typeface="Calibri" panose="020F0502020204030204" pitchFamily="34" charset="0"/>
              <a:cs typeface="Times New Roman" panose="02020603050405020304" pitchFamily="18" charset="0"/>
            </a:endParaRPr>
          </a:p>
          <a:p>
            <a:pPr algn="just">
              <a:spcAft>
                <a:spcPts val="0"/>
              </a:spcAft>
            </a:pPr>
            <a:r>
              <a:rPr lang="fr-MA" dirty="0" smtClean="0">
                <a:latin typeface="Calibri" panose="020F0502020204030204" pitchFamily="34" charset="0"/>
                <a:ea typeface="Calibri" panose="020F0502020204030204" pitchFamily="34" charset="0"/>
                <a:cs typeface="Times New Roman" panose="02020603050405020304" pitchFamily="18" charset="0"/>
              </a:rPr>
              <a:t>Ces </a:t>
            </a:r>
            <a:r>
              <a:rPr lang="fr-MA" dirty="0">
                <a:latin typeface="Calibri" panose="020F0502020204030204" pitchFamily="34" charset="0"/>
                <a:ea typeface="Calibri" panose="020F0502020204030204" pitchFamily="34" charset="0"/>
                <a:cs typeface="Times New Roman" panose="02020603050405020304" pitchFamily="18" charset="0"/>
              </a:rPr>
              <a:t>déflexions sont fonction de la vitesse sur les avions récents, comme l'A320.</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2982685" y="77466"/>
            <a:ext cx="643855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roues avant commandée par </a:t>
            </a:r>
            <a:r>
              <a:rPr lang="fr-FR" dirty="0" smtClean="0"/>
              <a:t>volants </a:t>
            </a:r>
            <a:r>
              <a:rPr lang="fr-FR" dirty="0"/>
              <a:t>et </a:t>
            </a:r>
            <a:r>
              <a:rPr lang="fr-FR" dirty="0" smtClean="0"/>
              <a:t>palonniers </a:t>
            </a:r>
            <a:endParaRPr lang="en-US" dirty="0"/>
          </a:p>
        </p:txBody>
      </p:sp>
    </p:spTree>
    <p:extLst>
      <p:ext uri="{BB962C8B-B14F-4D97-AF65-F5344CB8AC3E}">
        <p14:creationId xmlns:p14="http://schemas.microsoft.com/office/powerpoint/2010/main" val="1935848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70114" y="2045570"/>
            <a:ext cx="7533488"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Le </a:t>
            </a:r>
            <a:r>
              <a:rPr lang="fr-FR" dirty="0"/>
              <a:t>dispositif d'orientation des roues avant étant désactivé dès que l'avion est en vol, </a:t>
            </a:r>
            <a:endParaRPr lang="fr-FR" dirty="0" smtClean="0"/>
          </a:p>
          <a:p>
            <a:pPr marL="285750" indent="-285750" algn="just">
              <a:buFont typeface="Arial" panose="020B0604020202020204" pitchFamily="34" charset="0"/>
              <a:buChar char="•"/>
            </a:pPr>
            <a:r>
              <a:rPr lang="fr-FR" dirty="0" smtClean="0"/>
              <a:t>il </a:t>
            </a:r>
            <a:r>
              <a:rPr lang="fr-FR" dirty="0"/>
              <a:t>est nécessaire de prévoir un mécanisme de recentrage de ces roues lorsque l'amortisseur est détendu, </a:t>
            </a:r>
            <a:endParaRPr lang="fr-FR" dirty="0" smtClean="0"/>
          </a:p>
          <a:p>
            <a:pPr marL="285750" indent="-285750" algn="just">
              <a:buFont typeface="Arial" panose="020B0604020202020204" pitchFamily="34" charset="0"/>
              <a:buChar char="•"/>
            </a:pPr>
            <a:r>
              <a:rPr lang="fr-FR" dirty="0" smtClean="0"/>
              <a:t>sinon </a:t>
            </a:r>
            <a:r>
              <a:rPr lang="fr-FR" dirty="0"/>
              <a:t>les forces aérodynamiques les placeraient dans une position proche de la perpendiculaire au vent relatif.</a:t>
            </a:r>
          </a:p>
          <a:p>
            <a:pPr marL="285750" indent="-285750" algn="just">
              <a:buFont typeface="Arial" panose="020B0604020202020204" pitchFamily="34" charset="0"/>
              <a:buChar char="•"/>
            </a:pPr>
            <a:r>
              <a:rPr lang="fr-FR" dirty="0"/>
              <a:t>Ceci est réalisé par une came fixée sur le piston de l'amortisseur de train qui vient se loger dans une encoche solidaire de la partie non mobile de la jambe de train lorsque l'amortisseur se détend après décollage</a:t>
            </a:r>
            <a:r>
              <a:rPr lang="fr-FR" dirty="0" smtClean="0"/>
              <a:t>.</a:t>
            </a:r>
            <a:r>
              <a:rPr lang="fr-FR" dirty="0"/>
              <a:t> </a:t>
            </a:r>
          </a:p>
        </p:txBody>
      </p:sp>
      <p:grpSp>
        <p:nvGrpSpPr>
          <p:cNvPr id="27" name="Groupe 26"/>
          <p:cNvGrpSpPr/>
          <p:nvPr/>
        </p:nvGrpSpPr>
        <p:grpSpPr>
          <a:xfrm>
            <a:off x="8686802" y="2045570"/>
            <a:ext cx="2875462" cy="2028720"/>
            <a:chOff x="7984037" y="2504201"/>
            <a:chExt cx="2282825" cy="1390015"/>
          </a:xfrm>
          <a:solidFill>
            <a:schemeClr val="accent2"/>
          </a:solidFill>
        </p:grpSpPr>
        <p:pic>
          <p:nvPicPr>
            <p:cNvPr id="24" name="Image 23" descr="image12"/>
            <p:cNvPicPr/>
            <p:nvPr/>
          </p:nvPicPr>
          <p:blipFill>
            <a:blip r:embed="rId2">
              <a:extLst>
                <a:ext uri="{28A0092B-C50C-407E-A947-70E740481C1C}">
                  <a14:useLocalDpi xmlns:a14="http://schemas.microsoft.com/office/drawing/2010/main" val="0"/>
                </a:ext>
              </a:extLst>
            </a:blip>
            <a:srcRect/>
            <a:stretch>
              <a:fillRect/>
            </a:stretch>
          </p:blipFill>
          <p:spPr bwMode="auto">
            <a:xfrm>
              <a:off x="7984037" y="2504201"/>
              <a:ext cx="804545" cy="1390015"/>
            </a:xfrm>
            <a:prstGeom prst="rect">
              <a:avLst/>
            </a:prstGeom>
            <a:grpFill/>
          </p:spPr>
          <p:style>
            <a:lnRef idx="2">
              <a:schemeClr val="accent2"/>
            </a:lnRef>
            <a:fillRef idx="1">
              <a:schemeClr val="lt1"/>
            </a:fillRef>
            <a:effectRef idx="0">
              <a:schemeClr val="accent2"/>
            </a:effectRef>
            <a:fontRef idx="minor">
              <a:schemeClr val="dk1"/>
            </a:fontRef>
          </p:style>
        </p:pic>
        <p:pic>
          <p:nvPicPr>
            <p:cNvPr id="25" name="Image 24" descr="image13"/>
            <p:cNvPicPr/>
            <p:nvPr/>
          </p:nvPicPr>
          <p:blipFill>
            <a:blip r:embed="rId3">
              <a:extLst>
                <a:ext uri="{28A0092B-C50C-407E-A947-70E740481C1C}">
                  <a14:useLocalDpi xmlns:a14="http://schemas.microsoft.com/office/drawing/2010/main" val="0"/>
                </a:ext>
              </a:extLst>
            </a:blip>
            <a:srcRect/>
            <a:stretch>
              <a:fillRect/>
            </a:stretch>
          </p:blipFill>
          <p:spPr bwMode="auto">
            <a:xfrm>
              <a:off x="9462317" y="2504201"/>
              <a:ext cx="804545" cy="1390015"/>
            </a:xfrm>
            <a:prstGeom prst="rect">
              <a:avLst/>
            </a:prstGeom>
            <a:grpFill/>
          </p:spPr>
          <p:style>
            <a:lnRef idx="2">
              <a:schemeClr val="accent2"/>
            </a:lnRef>
            <a:fillRef idx="1">
              <a:schemeClr val="lt1"/>
            </a:fillRef>
            <a:effectRef idx="0">
              <a:schemeClr val="accent2"/>
            </a:effectRef>
            <a:fontRef idx="minor">
              <a:schemeClr val="dk1"/>
            </a:fontRef>
          </p:style>
        </p:pic>
      </p:grpSp>
      <p:sp>
        <p:nvSpPr>
          <p:cNvPr id="26" name="Rectangle 25"/>
          <p:cNvSpPr/>
          <p:nvPr/>
        </p:nvSpPr>
        <p:spPr>
          <a:xfrm>
            <a:off x="3874742" y="512019"/>
            <a:ext cx="40288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Recentrage automatique des roues avant</a:t>
            </a:r>
          </a:p>
        </p:txBody>
      </p:sp>
    </p:spTree>
    <p:extLst>
      <p:ext uri="{BB962C8B-B14F-4D97-AF65-F5344CB8AC3E}">
        <p14:creationId xmlns:p14="http://schemas.microsoft.com/office/powerpoint/2010/main" val="3011092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66625" y="2407943"/>
            <a:ext cx="2698750" cy="1682115"/>
          </a:xfrm>
          <a:prstGeom prst="rect">
            <a:avLst/>
          </a:prstGeom>
        </p:spPr>
      </p:sp>
      <p:sp>
        <p:nvSpPr>
          <p:cNvPr id="10" name="Rectangle 9"/>
          <p:cNvSpPr/>
          <p:nvPr/>
        </p:nvSpPr>
        <p:spPr>
          <a:xfrm>
            <a:off x="411925" y="671691"/>
            <a:ext cx="7262504"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On </a:t>
            </a:r>
            <a:r>
              <a:rPr lang="fr-FR" dirty="0"/>
              <a:t>nomme « shimmy » les vibrations du train avant qui peuvent se produire lors du roulage à haute vitesse.</a:t>
            </a:r>
          </a:p>
          <a:p>
            <a:pPr marL="285750" indent="-285750" algn="just">
              <a:buFont typeface="Arial" panose="020B0604020202020204" pitchFamily="34" charset="0"/>
              <a:buChar char="•"/>
            </a:pPr>
            <a:r>
              <a:rPr lang="fr-FR" dirty="0"/>
              <a:t>Ces vibrations, qui peuvent être très violentes, apparaissent lorsque la fréquence des oscillations cinématiques liées à la dissymétrie du pneu par rapport au pivot et la fréquence des oscillations de flexion sont égales.</a:t>
            </a:r>
          </a:p>
          <a:p>
            <a:pPr marL="285750" indent="-285750" algn="just">
              <a:buFont typeface="Arial" panose="020B0604020202020204" pitchFamily="34" charset="0"/>
              <a:buChar char="•"/>
            </a:pPr>
            <a:r>
              <a:rPr lang="fr-FR" dirty="0"/>
              <a:t>Certains facteurs comme un jeu excessif dans les articulations du compas, une usure des roulements des roues, un gonflage asymétrique ou un défaut d'équilibrage des pneumatiques peuvent favoriser le shimmy.</a:t>
            </a:r>
          </a:p>
          <a:p>
            <a:pPr marL="285750" indent="-285750" algn="just">
              <a:buFont typeface="Arial" panose="020B0604020202020204" pitchFamily="34" charset="0"/>
              <a:buChar char="•"/>
            </a:pPr>
            <a:r>
              <a:rPr lang="fr-FR" dirty="0"/>
              <a:t>Dans certains cas le shimmy peut être très violent et causer des dommages à l'avion. C'est le cas d'un éclatement d'une roue avant.</a:t>
            </a:r>
          </a:p>
          <a:p>
            <a:pPr marL="285750" indent="-285750" algn="just">
              <a:buFont typeface="Arial" panose="020B0604020202020204" pitchFamily="34" charset="0"/>
              <a:buChar char="•"/>
            </a:pPr>
            <a:r>
              <a:rPr lang="fr-FR" dirty="0"/>
              <a:t>Certains dispositifs contribuent à réduire le risque de shimmy.</a:t>
            </a:r>
          </a:p>
          <a:p>
            <a:pPr marL="285750" indent="-285750" algn="just">
              <a:buFont typeface="Arial" panose="020B0604020202020204" pitchFamily="34" charset="0"/>
              <a:buChar char="•"/>
            </a:pPr>
            <a:r>
              <a:rPr lang="fr-FR" dirty="0"/>
              <a:t>On peut citer le montage diabolo des roues avant et l'installation d'accessoires dans le circuit hydraulique d'orientation des roues avant, jouant le rôle d'amortisseur de vibrations</a:t>
            </a:r>
            <a:r>
              <a:rPr lang="fr-FR" dirty="0" smtClean="0"/>
              <a:t>.</a:t>
            </a:r>
            <a:endParaRPr lang="fr-FR" dirty="0"/>
          </a:p>
        </p:txBody>
      </p:sp>
      <p:sp>
        <p:nvSpPr>
          <p:cNvPr id="11" name="Rectangle 10"/>
          <p:cNvSpPr/>
          <p:nvPr/>
        </p:nvSpPr>
        <p:spPr>
          <a:xfrm>
            <a:off x="5324075" y="136372"/>
            <a:ext cx="118385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Le shimmy</a:t>
            </a:r>
          </a:p>
        </p:txBody>
      </p:sp>
      <p:pic>
        <p:nvPicPr>
          <p:cNvPr id="12" name="Espace réservé du contenu 11" descr="image6"/>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84564" y="671691"/>
            <a:ext cx="2953401" cy="1877426"/>
          </a:xfrm>
          <a:prstGeom prst="rect">
            <a:avLst/>
          </a:prstGeom>
          <a:noFill/>
        </p:spPr>
      </p:pic>
      <p:pic>
        <p:nvPicPr>
          <p:cNvPr id="13" name="Image 12" descr="image7"/>
          <p:cNvPicPr/>
          <p:nvPr/>
        </p:nvPicPr>
        <p:blipFill rotWithShape="1">
          <a:blip r:embed="rId3">
            <a:extLst>
              <a:ext uri="{28A0092B-C50C-407E-A947-70E740481C1C}">
                <a14:useLocalDpi xmlns:a14="http://schemas.microsoft.com/office/drawing/2010/main" val="0"/>
              </a:ext>
            </a:extLst>
          </a:blip>
          <a:srcRect b="9118"/>
          <a:stretch/>
        </p:blipFill>
        <p:spPr bwMode="auto">
          <a:xfrm>
            <a:off x="7984564" y="2874325"/>
            <a:ext cx="2953401" cy="1410539"/>
          </a:xfrm>
          <a:prstGeom prst="rect">
            <a:avLst/>
          </a:prstGeom>
          <a:noFill/>
          <a:ln>
            <a:noFill/>
          </a:ln>
        </p:spPr>
      </p:pic>
      <p:sp>
        <p:nvSpPr>
          <p:cNvPr id="14" name="Rectangle 13"/>
          <p:cNvSpPr/>
          <p:nvPr/>
        </p:nvSpPr>
        <p:spPr>
          <a:xfrm>
            <a:off x="7984564" y="4389007"/>
            <a:ext cx="3328155" cy="461665"/>
          </a:xfrm>
          <a:prstGeom prst="rect">
            <a:avLst/>
          </a:prstGeom>
        </p:spPr>
        <p:txBody>
          <a:bodyPr wrap="none">
            <a:spAutoFit/>
          </a:bodyPr>
          <a:lstStyle/>
          <a:p>
            <a:pPr algn="ctr">
              <a:spcAft>
                <a:spcPts val="0"/>
              </a:spcAft>
            </a:pPr>
            <a:r>
              <a:rPr lang="fr-FR" sz="1200" b="1" dirty="0" smtClean="0">
                <a:latin typeface="Arial" panose="020B0604020202020204" pitchFamily="34" charset="0"/>
                <a:ea typeface="Arial" panose="020B0604020202020204" pitchFamily="34" charset="0"/>
              </a:rPr>
              <a:t>Oscillation de flexion </a:t>
            </a:r>
          </a:p>
          <a:p>
            <a:pPr algn="ctr">
              <a:spcAft>
                <a:spcPts val="0"/>
              </a:spcAft>
            </a:pPr>
            <a:r>
              <a:rPr lang="fr-FR" sz="1200" b="1" dirty="0" smtClean="0">
                <a:latin typeface="Arial" panose="020B0604020202020204" pitchFamily="34" charset="0"/>
                <a:ea typeface="Arial" panose="020B0604020202020204" pitchFamily="34" charset="0"/>
              </a:rPr>
              <a:t>de même fréquence = résonance = shimmy</a:t>
            </a:r>
            <a:endParaRPr lang="fr-FR" sz="1200" b="1" dirty="0">
              <a:latin typeface="Arial" panose="020B0604020202020204" pitchFamily="34" charset="0"/>
              <a:ea typeface="Arial" panose="020B0604020202020204" pitchFamily="34" charset="0"/>
            </a:endParaRPr>
          </a:p>
        </p:txBody>
      </p:sp>
      <p:sp>
        <p:nvSpPr>
          <p:cNvPr id="15" name="Rectangle 14"/>
          <p:cNvSpPr/>
          <p:nvPr/>
        </p:nvSpPr>
        <p:spPr>
          <a:xfrm>
            <a:off x="8615440" y="5058957"/>
            <a:ext cx="2066400" cy="276999"/>
          </a:xfrm>
          <a:prstGeom prst="rect">
            <a:avLst/>
          </a:prstGeom>
        </p:spPr>
        <p:txBody>
          <a:bodyPr wrap="none">
            <a:spAutoFit/>
          </a:bodyPr>
          <a:lstStyle/>
          <a:p>
            <a:pPr indent="-977900" algn="ctr">
              <a:spcAft>
                <a:spcPts val="0"/>
              </a:spcAft>
            </a:pPr>
            <a:r>
              <a:rPr lang="fr-FR" sz="1200" dirty="0" smtClean="0">
                <a:latin typeface="Arial" panose="020B0604020202020204" pitchFamily="34" charset="0"/>
                <a:ea typeface="Arial" panose="020B0604020202020204" pitchFamily="34" charset="0"/>
                <a:cs typeface="Arial" panose="020B0604020202020204" pitchFamily="34" charset="0"/>
              </a:rPr>
              <a:t>Déclenchement du shimmy.</a:t>
            </a:r>
            <a:endParaRPr lang="fr-FR" sz="1200" i="1" dirty="0">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9731274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77685" y="1354830"/>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Les </a:t>
            </a:r>
            <a:r>
              <a:rPr lang="fr-FR" dirty="0"/>
              <a:t>trains principaux subissent les contraintes de torsion maximales lors des virages serrés</a:t>
            </a:r>
          </a:p>
        </p:txBody>
      </p:sp>
      <p:sp>
        <p:nvSpPr>
          <p:cNvPr id="10" name="Rectangle 9"/>
          <p:cNvSpPr/>
          <p:nvPr/>
        </p:nvSpPr>
        <p:spPr>
          <a:xfrm>
            <a:off x="4283221" y="219372"/>
            <a:ext cx="325544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trains principaux</a:t>
            </a:r>
          </a:p>
        </p:txBody>
      </p:sp>
      <p:pic>
        <p:nvPicPr>
          <p:cNvPr id="12" name="Espace réservé du contenu 11" descr="image8"/>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12767" y="273993"/>
            <a:ext cx="3121152" cy="2237232"/>
          </a:xfrm>
          <a:prstGeom prst="rect">
            <a:avLst/>
          </a:prstGeom>
          <a:noFill/>
          <a:ln>
            <a:noFill/>
          </a:ln>
        </p:spPr>
      </p:pic>
      <p:sp>
        <p:nvSpPr>
          <p:cNvPr id="13" name="Rectangle 12"/>
          <p:cNvSpPr/>
          <p:nvPr/>
        </p:nvSpPr>
        <p:spPr>
          <a:xfrm>
            <a:off x="119742" y="3879547"/>
            <a:ext cx="7418921"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Trains de fuselage</a:t>
            </a:r>
          </a:p>
          <a:p>
            <a:pPr marL="285750" indent="-285750" algn="just">
              <a:buFont typeface="Arial" panose="020B0604020202020204" pitchFamily="34" charset="0"/>
              <a:buChar char="•"/>
            </a:pPr>
            <a:r>
              <a:rPr lang="fr-FR" dirty="0"/>
              <a:t>Certains gros-porteurs sont équipés de trains de fuselage (ex : B747). </a:t>
            </a:r>
            <a:endParaRPr lang="fr-FR" dirty="0" smtClean="0"/>
          </a:p>
          <a:p>
            <a:pPr marL="285750" indent="-285750" algn="just">
              <a:buFont typeface="Arial" panose="020B0604020202020204" pitchFamily="34" charset="0"/>
              <a:buChar char="•"/>
            </a:pPr>
            <a:r>
              <a:rPr lang="fr-FR" dirty="0" smtClean="0"/>
              <a:t>Afin </a:t>
            </a:r>
            <a:r>
              <a:rPr lang="fr-FR" dirty="0"/>
              <a:t>de limiter les efforts qu'ils subissent pendant les virages au sol, il est nécessaire qu'ils soient orientables. </a:t>
            </a:r>
            <a:endParaRPr lang="fr-FR" dirty="0" smtClean="0"/>
          </a:p>
          <a:p>
            <a:pPr marL="285750" indent="-285750" algn="just">
              <a:buFont typeface="Arial" panose="020B0604020202020204" pitchFamily="34" charset="0"/>
              <a:buChar char="•"/>
            </a:pPr>
            <a:r>
              <a:rPr lang="fr-FR" dirty="0" smtClean="0"/>
              <a:t>Cette </a:t>
            </a:r>
            <a:r>
              <a:rPr lang="fr-FR" dirty="0"/>
              <a:t>fonction, conjuguée à l'orientation des roues avant est active au-delà d'un certain braquage </a:t>
            </a:r>
            <a:endParaRPr lang="fr-FR" dirty="0" smtClean="0"/>
          </a:p>
          <a:p>
            <a:pPr algn="just"/>
            <a:r>
              <a:rPr lang="fr-FR" dirty="0" smtClean="0"/>
              <a:t>(</a:t>
            </a:r>
            <a:r>
              <a:rPr lang="fr-FR" dirty="0"/>
              <a:t>ex : à partir de 13° de déflexion des roues avant du B747).</a:t>
            </a:r>
          </a:p>
        </p:txBody>
      </p:sp>
      <p:pic>
        <p:nvPicPr>
          <p:cNvPr id="15" name="Image 14" descr="image4"/>
          <p:cNvPicPr/>
          <p:nvPr/>
        </p:nvPicPr>
        <p:blipFill>
          <a:blip r:embed="rId3">
            <a:extLst>
              <a:ext uri="{28A0092B-C50C-407E-A947-70E740481C1C}">
                <a14:useLocalDpi xmlns:a14="http://schemas.microsoft.com/office/drawing/2010/main" val="0"/>
              </a:ext>
            </a:extLst>
          </a:blip>
          <a:srcRect/>
          <a:stretch>
            <a:fillRect/>
          </a:stretch>
        </p:blipFill>
        <p:spPr bwMode="auto">
          <a:xfrm>
            <a:off x="7598228" y="3211286"/>
            <a:ext cx="4550229" cy="3097670"/>
          </a:xfrm>
          <a:prstGeom prst="rect">
            <a:avLst/>
          </a:prstGeom>
          <a:noFill/>
          <a:ln>
            <a:noFill/>
          </a:ln>
        </p:spPr>
      </p:pic>
    </p:spTree>
    <p:extLst>
      <p:ext uri="{BB962C8B-B14F-4D97-AF65-F5344CB8AC3E}">
        <p14:creationId xmlns:p14="http://schemas.microsoft.com/office/powerpoint/2010/main" val="1866835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rain dessin principal 77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51581" y="2185402"/>
            <a:ext cx="4152381" cy="332698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283221" y="219372"/>
            <a:ext cx="325544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Orientation des trains principaux</a:t>
            </a:r>
          </a:p>
        </p:txBody>
      </p:sp>
      <p:sp>
        <p:nvSpPr>
          <p:cNvPr id="5" name="Rectangle 4"/>
          <p:cNvSpPr/>
          <p:nvPr/>
        </p:nvSpPr>
        <p:spPr>
          <a:xfrm>
            <a:off x="500742" y="1485106"/>
            <a:ext cx="7195458"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Sur </a:t>
            </a:r>
            <a:r>
              <a:rPr lang="fr-FR" dirty="0"/>
              <a:t>les plus gros porteurs, la charge très élevée supportée par le train d'atterrissage, </a:t>
            </a:r>
            <a:endParaRPr lang="fr-FR" dirty="0" smtClean="0"/>
          </a:p>
          <a:p>
            <a:pPr marL="285750" indent="-285750" algn="just">
              <a:buFont typeface="Arial" panose="020B0604020202020204" pitchFamily="34" charset="0"/>
              <a:buChar char="•"/>
            </a:pPr>
            <a:r>
              <a:rPr lang="fr-FR" dirty="0" smtClean="0"/>
              <a:t>Afin </a:t>
            </a:r>
            <a:r>
              <a:rPr lang="fr-FR" dirty="0"/>
              <a:t>de ne pas accroître exagérément le rayon de braquage de l'avion au sol et d'éviter une usure accélérée des pneumatiques, les boggies ou une partie des boggies formant chacun des éléments du train arrière sont alors rendus orientables sous certaines </a:t>
            </a:r>
            <a:r>
              <a:rPr lang="fr-FR" dirty="0" smtClean="0"/>
              <a:t>conditions</a:t>
            </a:r>
            <a:r>
              <a:rPr lang="fr-FR" dirty="0"/>
              <a:t>:</a:t>
            </a:r>
            <a:endParaRPr lang="fr-FR" dirty="0" smtClean="0"/>
          </a:p>
          <a:p>
            <a:pPr algn="just"/>
            <a:r>
              <a:rPr lang="fr-FR" dirty="0"/>
              <a:t/>
            </a:r>
            <a:br>
              <a:rPr lang="fr-FR" dirty="0"/>
            </a:br>
            <a:r>
              <a:rPr lang="fr-FR" dirty="0" smtClean="0"/>
              <a:t>- </a:t>
            </a:r>
            <a:r>
              <a:rPr lang="fr-FR" dirty="0"/>
              <a:t>que l'avion soit au sol</a:t>
            </a:r>
            <a:r>
              <a:rPr lang="fr-FR" dirty="0" smtClean="0"/>
              <a:t>,</a:t>
            </a:r>
          </a:p>
          <a:p>
            <a:pPr algn="just"/>
            <a:r>
              <a:rPr lang="fr-FR" dirty="0" smtClean="0"/>
              <a:t>- </a:t>
            </a:r>
            <a:r>
              <a:rPr lang="fr-FR" dirty="0"/>
              <a:t>que la vitesse des roues soit faible (par exemple, inférieure à environ 15Kt) mais non nulle</a:t>
            </a:r>
            <a:r>
              <a:rPr lang="fr-FR" dirty="0" smtClean="0"/>
              <a:t>,</a:t>
            </a:r>
          </a:p>
          <a:p>
            <a:pPr algn="just"/>
            <a:r>
              <a:rPr lang="fr-FR" dirty="0" smtClean="0"/>
              <a:t>- </a:t>
            </a:r>
            <a:r>
              <a:rPr lang="fr-FR" dirty="0"/>
              <a:t>que l'angle de braquage du train avant soit supérieur à une certaine limite (par exemple, environ 20</a:t>
            </a:r>
            <a:r>
              <a:rPr lang="fr-FR" dirty="0" smtClean="0"/>
              <a:t>°).</a:t>
            </a:r>
          </a:p>
          <a:p>
            <a:pPr marL="285750" indent="-285750" algn="just">
              <a:buFont typeface="Arial" panose="020B0604020202020204" pitchFamily="34" charset="0"/>
              <a:buChar char="•"/>
            </a:pPr>
            <a:r>
              <a:rPr lang="fr-FR" dirty="0"/>
              <a:t/>
            </a:r>
            <a:br>
              <a:rPr lang="fr-FR" dirty="0"/>
            </a:br>
            <a:r>
              <a:rPr lang="fr-FR" dirty="0"/>
              <a:t>Le système est désactivé quand la vitesse passe (par exemple, au-dessus de 20 </a:t>
            </a:r>
            <a:r>
              <a:rPr lang="fr-FR" dirty="0" err="1"/>
              <a:t>Kt</a:t>
            </a:r>
            <a:r>
              <a:rPr lang="fr-FR" dirty="0"/>
              <a:t>).</a:t>
            </a:r>
          </a:p>
        </p:txBody>
      </p:sp>
    </p:spTree>
    <p:extLst>
      <p:ext uri="{BB962C8B-B14F-4D97-AF65-F5344CB8AC3E}">
        <p14:creationId xmlns:p14="http://schemas.microsoft.com/office/powerpoint/2010/main" val="4166604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4239" y="1597116"/>
            <a:ext cx="656907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Boeing 777 est équipé d'un système d'orientation des deux roues arrières des atterrisseurs principaux. Comme sur le Boeing 747 ce système est activé hydrauliquement par des vérins, et piloté par des calculateurs.</a:t>
            </a:r>
            <a:endParaRPr lang="en-US" dirty="0"/>
          </a:p>
        </p:txBody>
      </p:sp>
      <p:pic>
        <p:nvPicPr>
          <p:cNvPr id="5122" name="Picture 2" descr="Train photo principal 77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0" y="4139647"/>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rain Photo Orient Princip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18" y="3677558"/>
            <a:ext cx="348615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4239" y="6273247"/>
            <a:ext cx="4288972" cy="461665"/>
          </a:xfrm>
          <a:prstGeom prst="rect">
            <a:avLst/>
          </a:prstGeom>
        </p:spPr>
        <p:txBody>
          <a:bodyPr wrap="square">
            <a:spAutoFit/>
          </a:bodyPr>
          <a:lstStyle/>
          <a:p>
            <a:pPr algn="ctr"/>
            <a:r>
              <a:rPr lang="fr-FR" sz="1200" dirty="0">
                <a:solidFill>
                  <a:srgbClr val="000000"/>
                </a:solidFill>
                <a:latin typeface="arial" panose="020B0604020202020204" pitchFamily="34" charset="0"/>
              </a:rPr>
              <a:t> à gauche la biellette de rappel et </a:t>
            </a:r>
            <a:endParaRPr lang="fr-FR" sz="1200" dirty="0" smtClean="0">
              <a:solidFill>
                <a:srgbClr val="000000"/>
              </a:solidFill>
              <a:latin typeface="arial" panose="020B0604020202020204" pitchFamily="34" charset="0"/>
            </a:endParaRPr>
          </a:p>
          <a:p>
            <a:pPr algn="ctr"/>
            <a:r>
              <a:rPr lang="fr-FR" sz="1200" dirty="0" smtClean="0">
                <a:solidFill>
                  <a:srgbClr val="000000"/>
                </a:solidFill>
                <a:latin typeface="arial" panose="020B0604020202020204" pitchFamily="34" charset="0"/>
              </a:rPr>
              <a:t>à </a:t>
            </a:r>
            <a:r>
              <a:rPr lang="fr-FR" sz="1200" dirty="0">
                <a:solidFill>
                  <a:srgbClr val="000000"/>
                </a:solidFill>
                <a:latin typeface="arial" panose="020B0604020202020204" pitchFamily="34" charset="0"/>
              </a:rPr>
              <a:t>droite le vérin d'orientation</a:t>
            </a:r>
            <a:endParaRPr lang="en-US" sz="1200" dirty="0"/>
          </a:p>
        </p:txBody>
      </p:sp>
      <p:pic>
        <p:nvPicPr>
          <p:cNvPr id="5126" name="Picture 6" descr="Train dessin principal 7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1" y="1182007"/>
            <a:ext cx="3810000" cy="2495551"/>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283221" y="219372"/>
            <a:ext cx="3255443"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Orientation des trains </a:t>
            </a:r>
            <a:r>
              <a:rPr lang="fr-FR" dirty="0" smtClean="0"/>
              <a:t>principaux</a:t>
            </a:r>
          </a:p>
          <a:p>
            <a:pPr algn="ctr"/>
            <a:r>
              <a:rPr lang="fr-FR" dirty="0"/>
              <a:t>Boeing </a:t>
            </a:r>
            <a:r>
              <a:rPr lang="fr-FR" dirty="0" smtClean="0"/>
              <a:t>777</a:t>
            </a:r>
            <a:endParaRPr lang="fr-FR" dirty="0"/>
          </a:p>
        </p:txBody>
      </p:sp>
    </p:spTree>
    <p:extLst>
      <p:ext uri="{BB962C8B-B14F-4D97-AF65-F5344CB8AC3E}">
        <p14:creationId xmlns:p14="http://schemas.microsoft.com/office/powerpoint/2010/main" val="2659789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8970" y="1279382"/>
            <a:ext cx="7217229"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L’orientation </a:t>
            </a:r>
            <a:r>
              <a:rPr lang="fr-FR" dirty="0"/>
              <a:t>des boggies formant les atterrisseurs centraux sous le fuselage, est activée hydrauliquement par des vérins, </a:t>
            </a:r>
            <a:endParaRPr lang="fr-FR" dirty="0" smtClean="0"/>
          </a:p>
          <a:p>
            <a:pPr algn="just"/>
            <a:r>
              <a:rPr lang="fr-FR" dirty="0" smtClean="0"/>
              <a:t>Elle est </a:t>
            </a:r>
            <a:r>
              <a:rPr lang="fr-FR" dirty="0" smtClean="0"/>
              <a:t>pilotée </a:t>
            </a:r>
            <a:r>
              <a:rPr lang="fr-FR" dirty="0"/>
              <a:t>par des calculateurs selon des valeurs proportionnelles à l'angle de braquage du train avant, </a:t>
            </a:r>
            <a:endParaRPr lang="fr-FR" dirty="0" smtClean="0"/>
          </a:p>
          <a:p>
            <a:pPr algn="just"/>
            <a:r>
              <a:rPr lang="fr-FR" dirty="0" smtClean="0"/>
              <a:t>afin </a:t>
            </a:r>
            <a:r>
              <a:rPr lang="fr-FR" dirty="0"/>
              <a:t>que les axes de chacun des boggies orientables ainsi que l'axe du train avant soient concourants en un même point, situé sur l'axe du train sous voilure, ce point formant le centre instantané de rotation.</a:t>
            </a:r>
          </a:p>
          <a:p>
            <a:pPr algn="just"/>
            <a:r>
              <a:rPr lang="fr-FR" dirty="0"/>
              <a:t>Ci-dessous les 2 vérins hydrauliques d'orientation d'un des atterrisseurs principaux centraux (sous le fuselage)</a:t>
            </a:r>
            <a:endParaRPr lang="en-US" dirty="0"/>
          </a:p>
        </p:txBody>
      </p:sp>
      <p:sp>
        <p:nvSpPr>
          <p:cNvPr id="6" name="Rectangle 5"/>
          <p:cNvSpPr/>
          <p:nvPr/>
        </p:nvSpPr>
        <p:spPr>
          <a:xfrm>
            <a:off x="4283221" y="219372"/>
            <a:ext cx="3255443"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Orientation des trains </a:t>
            </a:r>
            <a:r>
              <a:rPr lang="fr-FR" dirty="0" smtClean="0"/>
              <a:t>principaux</a:t>
            </a:r>
          </a:p>
          <a:p>
            <a:pPr algn="ctr"/>
            <a:r>
              <a:rPr lang="fr-FR" dirty="0"/>
              <a:t>Boeing </a:t>
            </a:r>
            <a:r>
              <a:rPr lang="fr-FR" dirty="0" smtClean="0"/>
              <a:t>747</a:t>
            </a:r>
            <a:endParaRPr lang="fr-FR" dirty="0"/>
          </a:p>
        </p:txBody>
      </p:sp>
      <p:pic>
        <p:nvPicPr>
          <p:cNvPr id="6146" name="Picture 2" descr="Train Principal verin 74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60400" y="219372"/>
            <a:ext cx="2742857" cy="3111111"/>
          </a:xfrm>
          <a:prstGeom prst="rect">
            <a:avLst/>
          </a:prstGeom>
        </p:spPr>
        <p:style>
          <a:lnRef idx="2">
            <a:schemeClr val="accent2"/>
          </a:lnRef>
          <a:fillRef idx="1">
            <a:schemeClr val="lt1"/>
          </a:fillRef>
          <a:effectRef idx="0">
            <a:schemeClr val="accent2"/>
          </a:effectRef>
          <a:fontRef idx="minor">
            <a:schemeClr val="dk1"/>
          </a:fontRef>
        </p:style>
      </p:pic>
      <p:pic>
        <p:nvPicPr>
          <p:cNvPr id="6148" name="Picture 4" descr="Train Principal orientation 7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782" y="3463698"/>
            <a:ext cx="3038475" cy="28098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813574" y="6331405"/>
            <a:ext cx="3230372" cy="276999"/>
          </a:xfrm>
          <a:prstGeom prst="rect">
            <a:avLst/>
          </a:prstGeom>
        </p:spPr>
        <p:txBody>
          <a:bodyPr wrap="none">
            <a:spAutoFit/>
          </a:bodyPr>
          <a:lstStyle/>
          <a:p>
            <a:r>
              <a:rPr lang="fr-FR" sz="1200" dirty="0" smtClean="0">
                <a:solidFill>
                  <a:srgbClr val="000000"/>
                </a:solidFill>
                <a:latin typeface="arial" panose="020B0604020202020204" pitchFamily="34" charset="0"/>
              </a:rPr>
              <a:t>Atterrisseur </a:t>
            </a:r>
            <a:r>
              <a:rPr lang="fr-FR" sz="1200" dirty="0">
                <a:solidFill>
                  <a:srgbClr val="000000"/>
                </a:solidFill>
                <a:latin typeface="arial" panose="020B0604020202020204" pitchFamily="34" charset="0"/>
              </a:rPr>
              <a:t>principal central d'un Boeing 747</a:t>
            </a:r>
            <a:endParaRPr lang="en-US" sz="1200" dirty="0"/>
          </a:p>
        </p:txBody>
      </p:sp>
    </p:spTree>
    <p:extLst>
      <p:ext uri="{BB962C8B-B14F-4D97-AF65-F5344CB8AC3E}">
        <p14:creationId xmlns:p14="http://schemas.microsoft.com/office/powerpoint/2010/main" val="281176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723410" y="2274201"/>
            <a:ext cx="6096000" cy="295786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smtClean="0"/>
              <a:t>1. Compression   </a:t>
            </a:r>
            <a:r>
              <a:rPr lang="fr-FR" dirty="0"/>
              <a:t>due au poids.</a:t>
            </a:r>
          </a:p>
          <a:p>
            <a:pPr>
              <a:lnSpc>
                <a:spcPct val="150000"/>
              </a:lnSpc>
            </a:pPr>
            <a:r>
              <a:rPr lang="fr-FR" dirty="0" smtClean="0"/>
              <a:t>2. Flexion </a:t>
            </a:r>
            <a:r>
              <a:rPr lang="fr-FR" dirty="0"/>
              <a:t>arrière  due au roulage, due au freinage.</a:t>
            </a:r>
          </a:p>
          <a:p>
            <a:pPr>
              <a:lnSpc>
                <a:spcPct val="150000"/>
              </a:lnSpc>
            </a:pPr>
            <a:r>
              <a:rPr lang="fr-FR" dirty="0" smtClean="0"/>
              <a:t>3. Flexion </a:t>
            </a:r>
            <a:r>
              <a:rPr lang="fr-FR" dirty="0"/>
              <a:t>avant due à l'inclinaison de la jambe de train (angle par rapport à la verticale).</a:t>
            </a:r>
          </a:p>
          <a:p>
            <a:pPr>
              <a:lnSpc>
                <a:spcPct val="150000"/>
              </a:lnSpc>
            </a:pPr>
            <a:r>
              <a:rPr lang="fr-FR" dirty="0" smtClean="0"/>
              <a:t>4. Flexion </a:t>
            </a:r>
            <a:r>
              <a:rPr lang="fr-FR" dirty="0"/>
              <a:t>latérale due à l' atterrissage ripé ou dans le cas de roue en porte-à-faux.</a:t>
            </a:r>
          </a:p>
          <a:p>
            <a:pPr>
              <a:lnSpc>
                <a:spcPct val="150000"/>
              </a:lnSpc>
            </a:pPr>
            <a:r>
              <a:rPr lang="fr-FR" dirty="0" smtClean="0"/>
              <a:t>5. Torsion </a:t>
            </a:r>
            <a:r>
              <a:rPr lang="fr-FR" dirty="0"/>
              <a:t>dans le cas de roue montée en </a:t>
            </a:r>
            <a:r>
              <a:rPr lang="fr-FR" dirty="0" smtClean="0"/>
              <a:t>porte-à faux</a:t>
            </a:r>
            <a:r>
              <a:rPr lang="fr-FR" dirty="0"/>
              <a:t>.</a:t>
            </a:r>
          </a:p>
        </p:txBody>
      </p:sp>
      <p:sp>
        <p:nvSpPr>
          <p:cNvPr id="3" name="Rectangle 2"/>
          <p:cNvSpPr/>
          <p:nvPr/>
        </p:nvSpPr>
        <p:spPr>
          <a:xfrm>
            <a:off x="5256157" y="202472"/>
            <a:ext cx="188750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principaux efforts </a:t>
            </a:r>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75" y="164044"/>
            <a:ext cx="3320526" cy="3970939"/>
          </a:xfrm>
          <a:prstGeom prst="rect">
            <a:avLst/>
          </a:prstGeom>
        </p:spPr>
      </p:pic>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076" y="4355134"/>
            <a:ext cx="3320526" cy="2294392"/>
          </a:xfrm>
          <a:prstGeom prst="rect">
            <a:avLst/>
          </a:prstGeom>
        </p:spPr>
      </p:pic>
    </p:spTree>
    <p:extLst>
      <p:ext uri="{BB962C8B-B14F-4D97-AF65-F5344CB8AC3E}">
        <p14:creationId xmlns:p14="http://schemas.microsoft.com/office/powerpoint/2010/main" val="843279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8085" y="2573695"/>
            <a:ext cx="6498771"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L'orientation des 2 atterrisseurs centraux est en sens inverse à l'orientation du train avant c'est-à-dire en sens inverse du virage.</a:t>
            </a:r>
          </a:p>
          <a:p>
            <a:pPr algn="just"/>
            <a:r>
              <a:rPr lang="fr-FR" dirty="0" smtClean="0"/>
              <a:t>Grâce </a:t>
            </a:r>
            <a:r>
              <a:rPr lang="fr-FR" dirty="0"/>
              <a:t>à cet agencement, le rayon de braquage est réduit, ce qui permet à l'avion de tourner plus efficacement. </a:t>
            </a:r>
            <a:endParaRPr lang="fr-FR" dirty="0" smtClean="0"/>
          </a:p>
          <a:p>
            <a:pPr algn="just"/>
            <a:r>
              <a:rPr lang="fr-FR" dirty="0" smtClean="0"/>
              <a:t>De </a:t>
            </a:r>
            <a:r>
              <a:rPr lang="fr-FR" dirty="0"/>
              <a:t>plus, l'orientation des boggies des atterrisseurs centraux permet de réduire le dérapage des pneumatiques et, par conséquent, leur usure.</a:t>
            </a:r>
            <a:endParaRPr lang="en-US" dirty="0"/>
          </a:p>
        </p:txBody>
      </p:sp>
      <p:pic>
        <p:nvPicPr>
          <p:cNvPr id="7172" name="Picture 4" descr="Train dessin orient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2299" y="1690688"/>
            <a:ext cx="4485915" cy="4351338"/>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4283221" y="219372"/>
            <a:ext cx="3255443"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a:t>Orientation des trains </a:t>
            </a:r>
            <a:r>
              <a:rPr lang="fr-FR" dirty="0" smtClean="0"/>
              <a:t>principaux</a:t>
            </a:r>
          </a:p>
          <a:p>
            <a:pPr algn="ctr"/>
            <a:r>
              <a:rPr lang="fr-FR" dirty="0"/>
              <a:t>Boeing </a:t>
            </a:r>
            <a:r>
              <a:rPr lang="fr-FR" dirty="0" smtClean="0"/>
              <a:t>747</a:t>
            </a:r>
            <a:endParaRPr lang="fr-FR" dirty="0"/>
          </a:p>
        </p:txBody>
      </p:sp>
    </p:spTree>
    <p:extLst>
      <p:ext uri="{BB962C8B-B14F-4D97-AF65-F5344CB8AC3E}">
        <p14:creationId xmlns:p14="http://schemas.microsoft.com/office/powerpoint/2010/main" val="3417651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6686" y="803425"/>
            <a:ext cx="10776857"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Sabot </a:t>
            </a:r>
            <a:r>
              <a:rPr lang="fr-FR" b="1" dirty="0"/>
              <a:t>de queue fixe (A300)</a:t>
            </a:r>
          </a:p>
          <a:p>
            <a:r>
              <a:rPr lang="fr-FR" dirty="0"/>
              <a:t>Le sabot de queue est destiné à protéger la partie arrière du fuselage dans le cas de décollage ou d' atterrissage en position trop cabrée.</a:t>
            </a:r>
          </a:p>
          <a:p>
            <a:r>
              <a:rPr lang="fr-FR" dirty="0"/>
              <a:t>Il est constitué :</a:t>
            </a:r>
          </a:p>
          <a:p>
            <a:pPr marL="285750" indent="-285750">
              <a:buFont typeface="Arial" panose="020B0604020202020204" pitchFamily="34" charset="0"/>
              <a:buChar char="•"/>
            </a:pPr>
            <a:r>
              <a:rPr lang="fr-FR" dirty="0" smtClean="0"/>
              <a:t>d'un </a:t>
            </a:r>
            <a:r>
              <a:rPr lang="fr-FR" dirty="0"/>
              <a:t>bras articulé ;</a:t>
            </a:r>
          </a:p>
          <a:p>
            <a:pPr marL="285750" indent="-285750">
              <a:buFont typeface="Arial" panose="020B0604020202020204" pitchFamily="34" charset="0"/>
              <a:buChar char="•"/>
            </a:pPr>
            <a:r>
              <a:rPr lang="fr-FR" dirty="0" smtClean="0"/>
              <a:t>d'un </a:t>
            </a:r>
            <a:r>
              <a:rPr lang="fr-FR" dirty="0"/>
              <a:t>sabot solidaire du bras articulé ;   </a:t>
            </a:r>
            <a:endParaRPr lang="fr-FR" dirty="0" smtClean="0"/>
          </a:p>
          <a:p>
            <a:pPr marL="285750" indent="-285750">
              <a:buFont typeface="Arial" panose="020B0604020202020204" pitchFamily="34" charset="0"/>
              <a:buChar char="•"/>
            </a:pPr>
            <a:r>
              <a:rPr lang="fr-FR" dirty="0" smtClean="0"/>
              <a:t>d'un </a:t>
            </a:r>
            <a:r>
              <a:rPr lang="fr-FR" dirty="0"/>
              <a:t>amortisseur ;</a:t>
            </a:r>
          </a:p>
          <a:p>
            <a:pPr marL="285750" indent="-285750">
              <a:buFont typeface="Arial" panose="020B0604020202020204" pitchFamily="34" charset="0"/>
              <a:buChar char="•"/>
            </a:pPr>
            <a:r>
              <a:rPr lang="fr-FR" dirty="0" smtClean="0"/>
              <a:t>d'un </a:t>
            </a:r>
            <a:r>
              <a:rPr lang="fr-FR" dirty="0"/>
              <a:t>carénage qui absorbe d'éventuelles déformations de sa structure lors du  fonctionnement du sabot.</a:t>
            </a:r>
          </a:p>
        </p:txBody>
      </p:sp>
      <p:sp>
        <p:nvSpPr>
          <p:cNvPr id="5" name="Rectangle 4"/>
          <p:cNvSpPr/>
          <p:nvPr/>
        </p:nvSpPr>
        <p:spPr>
          <a:xfrm>
            <a:off x="4766576" y="142757"/>
            <a:ext cx="24677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Dispositifs de protection</a:t>
            </a:r>
          </a:p>
        </p:txBody>
      </p:sp>
      <p:pic>
        <p:nvPicPr>
          <p:cNvPr id="6" name="Image 5"/>
          <p:cNvPicPr>
            <a:picLocks noChangeAspect="1"/>
          </p:cNvPicPr>
          <p:nvPr/>
        </p:nvPicPr>
        <p:blipFill rotWithShape="1">
          <a:blip r:embed="rId2"/>
          <a:srcRect t="9392" r="54060" b="16323"/>
          <a:stretch/>
        </p:blipFill>
        <p:spPr>
          <a:xfrm>
            <a:off x="717089" y="3403083"/>
            <a:ext cx="4497023" cy="3117459"/>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999" y="3403084"/>
            <a:ext cx="5218113" cy="311745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1944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5286" y="2828836"/>
            <a:ext cx="61395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Sabot de queue rétractable	</a:t>
            </a:r>
            <a:r>
              <a:rPr lang="fr-FR" dirty="0"/>
              <a:t> </a:t>
            </a:r>
          </a:p>
          <a:p>
            <a:r>
              <a:rPr lang="fr-FR" dirty="0"/>
              <a:t>Son fonctionnement est conjugué à celui du train principal et auxiliaire, il possède sont propre vérin de manœuvre et sa signalisation.</a:t>
            </a:r>
          </a:p>
        </p:txBody>
      </p:sp>
      <p:sp>
        <p:nvSpPr>
          <p:cNvPr id="6" name="Rectangle 5"/>
          <p:cNvSpPr/>
          <p:nvPr/>
        </p:nvSpPr>
        <p:spPr>
          <a:xfrm>
            <a:off x="4766576" y="142757"/>
            <a:ext cx="24677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Dispositifs de protection</a:t>
            </a:r>
          </a:p>
        </p:txBody>
      </p:sp>
      <p:pic>
        <p:nvPicPr>
          <p:cNvPr id="2050" name="Picture 2" descr="Train Patin Que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5547" y="3810453"/>
            <a:ext cx="238125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in Patin Airb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1709" y="2447836"/>
            <a:ext cx="2828925"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135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5379" y="1035315"/>
            <a:ext cx="1105988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train classique </a:t>
            </a:r>
            <a:r>
              <a:rPr lang="fr-FR" dirty="0" smtClean="0"/>
              <a:t>: encore utilisé dans la construction de petits avions légers, composé de deux demi-trains principaux et d'une roue ou d'un patin de queue.</a:t>
            </a:r>
          </a:p>
        </p:txBody>
      </p:sp>
      <p:sp>
        <p:nvSpPr>
          <p:cNvPr id="5" name="Rectangle 4"/>
          <p:cNvSpPr/>
          <p:nvPr/>
        </p:nvSpPr>
        <p:spPr>
          <a:xfrm>
            <a:off x="5209509" y="196334"/>
            <a:ext cx="158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Types de trains</a:t>
            </a:r>
            <a:endParaRPr lang="fr-FR" dirty="0"/>
          </a:p>
        </p:txBody>
      </p:sp>
      <p:pic>
        <p:nvPicPr>
          <p:cNvPr id="2050" name="Picture 2" descr="Train Fixe Jodel Abeil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8391" y="2538720"/>
            <a:ext cx="2857500" cy="20859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in Piper PA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88" y="2610158"/>
            <a:ext cx="285750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ain Tger-Mo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3907" y="3005445"/>
            <a:ext cx="3362325" cy="11525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194359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09509" y="196334"/>
            <a:ext cx="71763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Types</a:t>
            </a:r>
            <a:endParaRPr lang="fr-FR" dirty="0"/>
          </a:p>
        </p:txBody>
      </p:sp>
      <p:sp>
        <p:nvSpPr>
          <p:cNvPr id="2" name="Rectangle 1"/>
          <p:cNvSpPr/>
          <p:nvPr/>
        </p:nvSpPr>
        <p:spPr>
          <a:xfrm>
            <a:off x="325947" y="1289462"/>
            <a:ext cx="7013004"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train tricycle </a:t>
            </a:r>
            <a:r>
              <a:rPr lang="fr-FR" dirty="0"/>
              <a:t>: </a:t>
            </a:r>
            <a:r>
              <a:rPr lang="fr-FR" dirty="0" smtClean="0"/>
              <a:t>Il </a:t>
            </a:r>
            <a:r>
              <a:rPr lang="fr-FR" dirty="0"/>
              <a:t>est composé au minimum </a:t>
            </a:r>
            <a:endParaRPr lang="fr-FR" dirty="0" smtClean="0"/>
          </a:p>
          <a:p>
            <a:pPr marL="285750" indent="-285750">
              <a:lnSpc>
                <a:spcPct val="150000"/>
              </a:lnSpc>
              <a:buFont typeface="Arial" panose="020B0604020202020204" pitchFamily="34" charset="0"/>
              <a:buChar char="•"/>
            </a:pPr>
            <a:r>
              <a:rPr lang="fr-FR" dirty="0" smtClean="0"/>
              <a:t>de </a:t>
            </a:r>
            <a:r>
              <a:rPr lang="fr-FR" dirty="0"/>
              <a:t>deux demi-trains principaux situés à l'arrière du centre de gravité </a:t>
            </a:r>
            <a:endParaRPr lang="fr-FR" dirty="0" smtClean="0"/>
          </a:p>
          <a:p>
            <a:pPr marL="285750" indent="-285750">
              <a:lnSpc>
                <a:spcPct val="150000"/>
              </a:lnSpc>
              <a:buFont typeface="Arial" panose="020B0604020202020204" pitchFamily="34" charset="0"/>
              <a:buChar char="•"/>
            </a:pPr>
            <a:r>
              <a:rPr lang="fr-FR" dirty="0" smtClean="0"/>
              <a:t>un </a:t>
            </a:r>
            <a:r>
              <a:rPr lang="fr-FR" dirty="0"/>
              <a:t>train avant auxiliaire qui comporte le système de direction.</a:t>
            </a:r>
          </a:p>
          <a:p>
            <a:pPr marL="285750" indent="-285750">
              <a:lnSpc>
                <a:spcPct val="150000"/>
              </a:lnSpc>
              <a:buFont typeface="Arial" panose="020B0604020202020204" pitchFamily="34" charset="0"/>
              <a:buChar char="•"/>
            </a:pPr>
            <a:r>
              <a:rPr lang="fr-FR" dirty="0" smtClean="0"/>
              <a:t>Pour protéger </a:t>
            </a:r>
            <a:r>
              <a:rPr lang="fr-FR" dirty="0"/>
              <a:t>la partie arrière du fuselage lorsque l'assiette maxi au décollage ou à l' atterrissage est </a:t>
            </a:r>
            <a:r>
              <a:rPr lang="fr-FR" dirty="0" smtClean="0"/>
              <a:t>atteinte:</a:t>
            </a:r>
            <a:endParaRPr lang="fr-FR" dirty="0"/>
          </a:p>
          <a:p>
            <a:pPr>
              <a:lnSpc>
                <a:spcPct val="150000"/>
              </a:lnSpc>
            </a:pPr>
            <a:r>
              <a:rPr lang="fr-FR" dirty="0" smtClean="0"/>
              <a:t>ensemble </a:t>
            </a:r>
            <a:r>
              <a:rPr lang="fr-FR" dirty="0"/>
              <a:t>est souvent complété, </a:t>
            </a:r>
            <a:r>
              <a:rPr lang="fr-FR" dirty="0" smtClean="0"/>
              <a:t>par :</a:t>
            </a:r>
          </a:p>
          <a:p>
            <a:pPr marL="742950" lvl="1" indent="-285750">
              <a:lnSpc>
                <a:spcPct val="150000"/>
              </a:lnSpc>
              <a:buFont typeface="Courier New" panose="02070309020205020404" pitchFamily="49" charset="0"/>
              <a:buChar char="o"/>
            </a:pPr>
            <a:r>
              <a:rPr lang="fr-FR" dirty="0" smtClean="0"/>
              <a:t>un </a:t>
            </a:r>
            <a:r>
              <a:rPr lang="fr-FR" dirty="0"/>
              <a:t>sabot de queue fixe (A300) ou rétractable (B727), </a:t>
            </a:r>
            <a:endParaRPr lang="fr-FR" dirty="0" smtClean="0"/>
          </a:p>
          <a:p>
            <a:pPr marL="742950" lvl="1" indent="-285750">
              <a:lnSpc>
                <a:spcPct val="150000"/>
              </a:lnSpc>
              <a:buFont typeface="Courier New" panose="02070309020205020404" pitchFamily="49" charset="0"/>
              <a:buChar char="o"/>
            </a:pPr>
            <a:r>
              <a:rPr lang="fr-FR" dirty="0" smtClean="0"/>
              <a:t>bien </a:t>
            </a:r>
            <a:r>
              <a:rPr lang="fr-FR" dirty="0"/>
              <a:t>par un petit atterrisseur escamotable (Concorde) </a:t>
            </a:r>
            <a:endParaRPr lang="fr-FR" dirty="0" smtClean="0"/>
          </a:p>
          <a:p>
            <a:pPr marL="285750" indent="-285750">
              <a:lnSpc>
                <a:spcPct val="150000"/>
              </a:lnSpc>
              <a:buFont typeface="Arial" panose="020B0604020202020204" pitchFamily="34" charset="0"/>
              <a:buChar char="•"/>
            </a:pPr>
            <a:r>
              <a:rPr lang="fr-FR" dirty="0" smtClean="0"/>
              <a:t>il </a:t>
            </a:r>
            <a:r>
              <a:rPr lang="fr-FR" dirty="0"/>
              <a:t>offre une excellente visibilité lors du roulage, mais surtout un très bon comportement au décollage, à l' atterrissage et au freinage.</a:t>
            </a:r>
          </a:p>
          <a:p>
            <a:pPr marL="285750" indent="-285750">
              <a:lnSpc>
                <a:spcPct val="150000"/>
              </a:lnSpc>
              <a:buFont typeface="Arial" panose="020B0604020202020204" pitchFamily="34" charset="0"/>
              <a:buChar char="•"/>
            </a:pPr>
            <a:r>
              <a:rPr lang="fr-FR" dirty="0"/>
              <a:t>La roue avant, étant dotée d'un déport positif, assure au train tricycle une bonne stabilité en ligne droite et en virage.</a:t>
            </a:r>
          </a:p>
        </p:txBody>
      </p:sp>
      <p:pic>
        <p:nvPicPr>
          <p:cNvPr id="3074" name="Picture 2" descr="Train Patin Que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1589" y="3180471"/>
            <a:ext cx="238125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ain Patin Airb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429" y="1517235"/>
            <a:ext cx="4639571" cy="1249716"/>
          </a:xfrm>
          <a:prstGeom prst="rect">
            <a:avLst/>
          </a:prstGeom>
        </p:spPr>
        <p:style>
          <a:lnRef idx="2">
            <a:schemeClr val="accent2"/>
          </a:lnRef>
          <a:fillRef idx="1">
            <a:schemeClr val="lt1"/>
          </a:fillRef>
          <a:effectRef idx="0">
            <a:schemeClr val="accent2"/>
          </a:effectRef>
          <a:fontRef idx="minor">
            <a:schemeClr val="dk1"/>
          </a:fontRef>
        </p:style>
      </p:pic>
      <p:pic>
        <p:nvPicPr>
          <p:cNvPr id="3078" name="Picture 6" descr="Histoire de l'aviation 1960/19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376" y="4840680"/>
            <a:ext cx="2733675" cy="16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48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510" y="1045213"/>
            <a:ext cx="688344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nombre de roues des trains principaux est proportionnel à la masse de l' avion.</a:t>
            </a:r>
          </a:p>
          <a:p>
            <a:r>
              <a:rPr lang="fr-FR" dirty="0"/>
              <a:t>Exemples :</a:t>
            </a:r>
          </a:p>
          <a:p>
            <a:pPr marL="285750" indent="-285750">
              <a:buFont typeface="Arial" panose="020B0604020202020204" pitchFamily="34" charset="0"/>
              <a:buChar char="•"/>
            </a:pPr>
            <a:r>
              <a:rPr lang="fr-FR" dirty="0"/>
              <a:t>A321	M </a:t>
            </a:r>
            <a:r>
              <a:rPr lang="fr-FR" i="0" dirty="0" smtClean="0">
                <a:latin typeface="+mj-lt"/>
                <a:ea typeface="Cambria Math" panose="02040503050406030204" pitchFamily="18" charset="0"/>
              </a:rPr>
              <a:t>≈</a:t>
            </a:r>
            <a:r>
              <a:rPr lang="fr-FR" dirty="0" smtClean="0"/>
              <a:t>78 t    → 	4 </a:t>
            </a:r>
            <a:r>
              <a:rPr lang="fr-FR" dirty="0"/>
              <a:t>roues</a:t>
            </a:r>
          </a:p>
          <a:p>
            <a:pPr marL="285750" indent="-285750">
              <a:buFont typeface="Arial" panose="020B0604020202020204" pitchFamily="34" charset="0"/>
              <a:buChar char="•"/>
            </a:pPr>
            <a:r>
              <a:rPr lang="fr-FR" dirty="0"/>
              <a:t>A300	M </a:t>
            </a:r>
            <a:r>
              <a:rPr lang="fr-FR" dirty="0">
                <a:ea typeface="Cambria Math" panose="02040503050406030204" pitchFamily="18" charset="0"/>
              </a:rPr>
              <a:t>≈ </a:t>
            </a:r>
            <a:r>
              <a:rPr lang="fr-FR" dirty="0" smtClean="0"/>
              <a:t>165 </a:t>
            </a:r>
            <a:r>
              <a:rPr lang="fr-FR" dirty="0"/>
              <a:t>t → 	8 roues</a:t>
            </a:r>
          </a:p>
          <a:p>
            <a:pPr marL="285750" indent="-285750">
              <a:buFont typeface="Arial" panose="020B0604020202020204" pitchFamily="34" charset="0"/>
              <a:buChar char="•"/>
            </a:pPr>
            <a:r>
              <a:rPr lang="fr-FR" dirty="0"/>
              <a:t>B747	M </a:t>
            </a:r>
            <a:r>
              <a:rPr lang="fr-FR" dirty="0">
                <a:ea typeface="Cambria Math" panose="02040503050406030204" pitchFamily="18" charset="0"/>
              </a:rPr>
              <a:t>≈ </a:t>
            </a:r>
            <a:r>
              <a:rPr lang="fr-FR" dirty="0" smtClean="0"/>
              <a:t>395 </a:t>
            </a:r>
            <a:r>
              <a:rPr lang="fr-FR" dirty="0"/>
              <a:t>t → 	16 </a:t>
            </a:r>
            <a:r>
              <a:rPr lang="fr-FR" dirty="0" smtClean="0"/>
              <a:t>roues</a:t>
            </a:r>
            <a:endParaRPr lang="fr-FR" dirty="0"/>
          </a:p>
        </p:txBody>
      </p:sp>
      <p:sp>
        <p:nvSpPr>
          <p:cNvPr id="5" name="Rectangle 4"/>
          <p:cNvSpPr/>
          <p:nvPr/>
        </p:nvSpPr>
        <p:spPr>
          <a:xfrm>
            <a:off x="4951277" y="239877"/>
            <a:ext cx="169129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Caractéristiques</a:t>
            </a:r>
            <a:endParaRPr lang="fr-FR" dirty="0"/>
          </a:p>
        </p:txBody>
      </p:sp>
      <p:sp>
        <p:nvSpPr>
          <p:cNvPr id="9" name="AutoShape 4" descr="Train d'atterrissage avion de transpor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Image 9"/>
          <p:cNvPicPr>
            <a:picLocks noChangeAspect="1"/>
          </p:cNvPicPr>
          <p:nvPr/>
        </p:nvPicPr>
        <p:blipFill>
          <a:blip r:embed="rId2"/>
          <a:stretch>
            <a:fillRect/>
          </a:stretch>
        </p:blipFill>
        <p:spPr>
          <a:xfrm>
            <a:off x="9116868" y="641797"/>
            <a:ext cx="1941615" cy="3106584"/>
          </a:xfrm>
          <a:prstGeom prst="rect">
            <a:avLst/>
          </a:prstGeom>
        </p:spPr>
      </p:pic>
      <p:sp>
        <p:nvSpPr>
          <p:cNvPr id="2" name="Rectangle 1"/>
          <p:cNvSpPr/>
          <p:nvPr/>
        </p:nvSpPr>
        <p:spPr>
          <a:xfrm>
            <a:off x="740510" y="3235543"/>
            <a:ext cx="6883447"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Avantages multiplication des roues :</a:t>
            </a:r>
          </a:p>
          <a:p>
            <a:pPr marL="285750" indent="-285750">
              <a:lnSpc>
                <a:spcPct val="150000"/>
              </a:lnSpc>
              <a:buFont typeface="Arial" panose="020B0604020202020204" pitchFamily="34" charset="0"/>
              <a:buChar char="•"/>
            </a:pPr>
            <a:r>
              <a:rPr lang="fr-FR" dirty="0"/>
              <a:t>une bonne répartition des charges, </a:t>
            </a:r>
          </a:p>
          <a:p>
            <a:pPr marL="285750" indent="-285750">
              <a:lnSpc>
                <a:spcPct val="150000"/>
              </a:lnSpc>
              <a:buFont typeface="Arial" panose="020B0604020202020204" pitchFamily="34" charset="0"/>
              <a:buChar char="•"/>
            </a:pPr>
            <a:r>
              <a:rPr lang="fr-FR" dirty="0"/>
              <a:t>un logement aisé, </a:t>
            </a:r>
          </a:p>
          <a:p>
            <a:pPr marL="285750" indent="-285750">
              <a:lnSpc>
                <a:spcPct val="150000"/>
              </a:lnSpc>
              <a:buFont typeface="Arial" panose="020B0604020202020204" pitchFamily="34" charset="0"/>
              <a:buChar char="•"/>
            </a:pPr>
            <a:r>
              <a:rPr lang="fr-FR" dirty="0"/>
              <a:t>un meilleur freinage </a:t>
            </a:r>
          </a:p>
          <a:p>
            <a:pPr marL="285750" indent="-285750">
              <a:lnSpc>
                <a:spcPct val="150000"/>
              </a:lnSpc>
              <a:buFont typeface="Arial" panose="020B0604020202020204" pitchFamily="34" charset="0"/>
              <a:buChar char="•"/>
            </a:pPr>
            <a:r>
              <a:rPr lang="fr-FR" dirty="0"/>
              <a:t>un moindre risque en cas d'éclatement.</a:t>
            </a:r>
          </a:p>
          <a:p>
            <a:pPr>
              <a:lnSpc>
                <a:spcPct val="150000"/>
              </a:lnSpc>
            </a:pPr>
            <a:r>
              <a:rPr lang="fr-FR" dirty="0"/>
              <a:t>D'une manière générale, les trains avant sont équipés de deux roues portées par un axe (fusée) ce montage est nommé « </a:t>
            </a:r>
            <a:r>
              <a:rPr lang="fr-FR" b="1" dirty="0"/>
              <a:t>diabolo</a:t>
            </a:r>
            <a:r>
              <a:rPr lang="fr-FR" dirty="0"/>
              <a:t> ».</a:t>
            </a:r>
          </a:p>
        </p:txBody>
      </p:sp>
      <p:pic>
        <p:nvPicPr>
          <p:cNvPr id="4098" name="Picture 2" descr="Train Photo A3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801" y="4038641"/>
            <a:ext cx="333375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878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9203" y="5339053"/>
            <a:ext cx="406278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plusieurs </a:t>
            </a:r>
            <a:r>
              <a:rPr lang="fr-FR" b="1" dirty="0"/>
              <a:t>diabolos </a:t>
            </a:r>
            <a:r>
              <a:rPr lang="fr-FR" b="1" dirty="0" smtClean="0"/>
              <a:t>indépendants:</a:t>
            </a:r>
            <a:r>
              <a:rPr lang="fr-FR" dirty="0" smtClean="0"/>
              <a:t> </a:t>
            </a:r>
            <a:r>
              <a:rPr lang="fr-FR" dirty="0" err="1"/>
              <a:t>Transall</a:t>
            </a:r>
            <a:r>
              <a:rPr lang="fr-FR" dirty="0"/>
              <a:t>, Iliouchine 76, etc. . </a:t>
            </a:r>
            <a:endParaRPr lang="en-US" dirty="0"/>
          </a:p>
        </p:txBody>
      </p:sp>
      <p:pic>
        <p:nvPicPr>
          <p:cNvPr id="7" name="Image 6"/>
          <p:cNvPicPr>
            <a:picLocks noChangeAspect="1"/>
          </p:cNvPicPr>
          <p:nvPr/>
        </p:nvPicPr>
        <p:blipFill>
          <a:blip r:embed="rId2"/>
          <a:stretch>
            <a:fillRect/>
          </a:stretch>
        </p:blipFill>
        <p:spPr>
          <a:xfrm>
            <a:off x="8744938" y="963631"/>
            <a:ext cx="2495550" cy="1511073"/>
          </a:xfrm>
          <a:prstGeom prst="rect">
            <a:avLst/>
          </a:prstGeom>
        </p:spPr>
      </p:pic>
      <p:pic>
        <p:nvPicPr>
          <p:cNvPr id="8" name="Image 7"/>
          <p:cNvPicPr>
            <a:picLocks noChangeAspect="1"/>
          </p:cNvPicPr>
          <p:nvPr/>
        </p:nvPicPr>
        <p:blipFill>
          <a:blip r:embed="rId3"/>
          <a:stretch>
            <a:fillRect/>
          </a:stretch>
        </p:blipFill>
        <p:spPr>
          <a:xfrm>
            <a:off x="8446936" y="2670894"/>
            <a:ext cx="3361461" cy="2278940"/>
          </a:xfrm>
          <a:prstGeom prst="rect">
            <a:avLst/>
          </a:prstGeom>
        </p:spPr>
      </p:pic>
      <p:pic>
        <p:nvPicPr>
          <p:cNvPr id="9" name="Image 8"/>
          <p:cNvPicPr>
            <a:picLocks noChangeAspect="1"/>
          </p:cNvPicPr>
          <p:nvPr/>
        </p:nvPicPr>
        <p:blipFill>
          <a:blip r:embed="rId4"/>
          <a:stretch>
            <a:fillRect/>
          </a:stretch>
        </p:blipFill>
        <p:spPr>
          <a:xfrm>
            <a:off x="460375" y="1106339"/>
            <a:ext cx="3042846" cy="3635095"/>
          </a:xfrm>
          <a:prstGeom prst="rect">
            <a:avLst/>
          </a:prstGeom>
        </p:spPr>
      </p:pic>
      <p:sp>
        <p:nvSpPr>
          <p:cNvPr id="12" name="AutoShape 7" descr="Train d'atterrissage - Vikidia, l'encyclopédie des 8-13 a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272440" y="5342214"/>
            <a:ext cx="386053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Diabolos:</a:t>
            </a:r>
            <a:r>
              <a:rPr lang="fr-FR" dirty="0"/>
              <a:t> moyens porteurs </a:t>
            </a:r>
            <a:endParaRPr lang="fr-FR" dirty="0" smtClean="0"/>
          </a:p>
          <a:p>
            <a:pPr algn="ctr"/>
            <a:r>
              <a:rPr lang="fr-FR" dirty="0" smtClean="0"/>
              <a:t>(</a:t>
            </a:r>
            <a:r>
              <a:rPr lang="fr-FR" dirty="0"/>
              <a:t>A319/320/321, B737, MD83, ATR42..) </a:t>
            </a:r>
          </a:p>
        </p:txBody>
      </p:sp>
      <p:sp>
        <p:nvSpPr>
          <p:cNvPr id="5" name="Rectangle 4"/>
          <p:cNvSpPr/>
          <p:nvPr/>
        </p:nvSpPr>
        <p:spPr>
          <a:xfrm>
            <a:off x="8311983" y="5342214"/>
            <a:ext cx="363136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Boggies</a:t>
            </a:r>
            <a:r>
              <a:rPr lang="fr-FR" dirty="0"/>
              <a:t>: gros porteurs (A300/310, A330, A340, DCIO, </a:t>
            </a:r>
            <a:r>
              <a:rPr lang="fr-FR" dirty="0" smtClean="0"/>
              <a:t>B747...)</a:t>
            </a:r>
            <a:endParaRPr lang="fr-FR" dirty="0"/>
          </a:p>
        </p:txBody>
      </p:sp>
      <p:sp>
        <p:nvSpPr>
          <p:cNvPr id="10" name="Rectangle 9"/>
          <p:cNvSpPr/>
          <p:nvPr/>
        </p:nvSpPr>
        <p:spPr>
          <a:xfrm>
            <a:off x="4842969" y="326593"/>
            <a:ext cx="210192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Les trains </a:t>
            </a:r>
            <a:r>
              <a:rPr lang="fr-FR" dirty="0" smtClean="0"/>
              <a:t>principaux</a:t>
            </a:r>
            <a:endParaRPr lang="fr-FR" dirty="0"/>
          </a:p>
        </p:txBody>
      </p:sp>
      <p:pic>
        <p:nvPicPr>
          <p:cNvPr id="15" name="Image 14"/>
          <p:cNvPicPr>
            <a:picLocks noChangeAspect="1"/>
          </p:cNvPicPr>
          <p:nvPr/>
        </p:nvPicPr>
        <p:blipFill>
          <a:blip r:embed="rId5"/>
          <a:stretch>
            <a:fillRect/>
          </a:stretch>
        </p:blipFill>
        <p:spPr>
          <a:xfrm>
            <a:off x="4132970" y="2113807"/>
            <a:ext cx="4121375" cy="2315689"/>
          </a:xfrm>
          <a:prstGeom prst="rect">
            <a:avLst/>
          </a:prstGeom>
        </p:spPr>
      </p:pic>
    </p:spTree>
    <p:extLst>
      <p:ext uri="{BB962C8B-B14F-4D97-AF65-F5344CB8AC3E}">
        <p14:creationId xmlns:p14="http://schemas.microsoft.com/office/powerpoint/2010/main" val="339561678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marL="1600200" indent="-228600" algn="just">
          <a:spcBef>
            <a:spcPts val="200"/>
          </a:spcBef>
          <a:spcAft>
            <a:spcPts val="0"/>
          </a:spcAft>
          <a:buFont typeface="+mj-lt"/>
          <a:buAutoNum type="arabicPeriod"/>
          <a:defRPr b="1" i="1" smtClean="0">
            <a:solidFill>
              <a:srgbClr val="2E74B5"/>
            </a:solidFill>
            <a:ea typeface="Times New Roman" panose="02020603050405020304" pitchFamily="18" charset="0"/>
            <a:cs typeface="Times New Roman" panose="02020603050405020304" pitchFamily="18" charset="0"/>
          </a:defRPr>
        </a:defPPr>
      </a:lstStyle>
      <a:style>
        <a:lnRef idx="2">
          <a:schemeClr val="accent2"/>
        </a:lnRef>
        <a:fillRef idx="1">
          <a:schemeClr val="lt1"/>
        </a:fillRef>
        <a:effectRef idx="0">
          <a:schemeClr val="accent2"/>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TotalTime>
  <Words>4735</Words>
  <Application>Microsoft Office PowerPoint</Application>
  <PresentationFormat>Grand écran</PresentationFormat>
  <Paragraphs>354</Paragraphs>
  <Slides>52</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52</vt:i4>
      </vt:variant>
    </vt:vector>
  </HeadingPairs>
  <TitlesOfParts>
    <vt:vector size="63" baseType="lpstr">
      <vt:lpstr>Arial</vt:lpstr>
      <vt:lpstr>Arial</vt:lpstr>
      <vt:lpstr>Calibri</vt:lpstr>
      <vt:lpstr>Calibri Light</vt:lpstr>
      <vt:lpstr>Cambria Math</vt:lpstr>
      <vt:lpstr>Courier New</vt:lpstr>
      <vt:lpstr>Symbol</vt:lpstr>
      <vt:lpstr>Times New Roman</vt:lpstr>
      <vt:lpstr>Verdana</vt:lpstr>
      <vt:lpstr>Wingdings</vt:lpstr>
      <vt:lpstr>Thème Office</vt:lpstr>
      <vt:lpstr>ATTERRISSEURS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212665122430</dc:creator>
  <cp:lastModifiedBy>Ahmed Youssef</cp:lastModifiedBy>
  <cp:revision>79</cp:revision>
  <dcterms:created xsi:type="dcterms:W3CDTF">2022-08-27T13:32:12Z</dcterms:created>
  <dcterms:modified xsi:type="dcterms:W3CDTF">2022-10-05T21:49:37Z</dcterms:modified>
</cp:coreProperties>
</file>